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</p:sldMasterIdLst>
  <p:notesMasterIdLst>
    <p:notesMasterId r:id="rId45"/>
  </p:notesMasterIdLst>
  <p:sldIdLst>
    <p:sldId id="319" r:id="rId4"/>
    <p:sldId id="269" r:id="rId5"/>
    <p:sldId id="613" r:id="rId6"/>
    <p:sldId id="320" r:id="rId7"/>
    <p:sldId id="652" r:id="rId8"/>
    <p:sldId id="653" r:id="rId9"/>
    <p:sldId id="654" r:id="rId10"/>
    <p:sldId id="655" r:id="rId11"/>
    <p:sldId id="325" r:id="rId12"/>
    <p:sldId id="317" r:id="rId13"/>
    <p:sldId id="650" r:id="rId14"/>
    <p:sldId id="612" r:id="rId15"/>
    <p:sldId id="530" r:id="rId16"/>
    <p:sldId id="636" r:id="rId17"/>
    <p:sldId id="644" r:id="rId18"/>
    <p:sldId id="271" r:id="rId19"/>
    <p:sldId id="326" r:id="rId20"/>
    <p:sldId id="272" r:id="rId21"/>
    <p:sldId id="273" r:id="rId22"/>
    <p:sldId id="274" r:id="rId23"/>
    <p:sldId id="318" r:id="rId24"/>
    <p:sldId id="649" r:id="rId25"/>
    <p:sldId id="265" r:id="rId26"/>
    <p:sldId id="651" r:id="rId27"/>
    <p:sldId id="637" r:id="rId28"/>
    <p:sldId id="634" r:id="rId29"/>
    <p:sldId id="614" r:id="rId30"/>
    <p:sldId id="262" r:id="rId31"/>
    <p:sldId id="263" r:id="rId32"/>
    <p:sldId id="264" r:id="rId33"/>
    <p:sldId id="647" r:id="rId34"/>
    <p:sldId id="266" r:id="rId35"/>
    <p:sldId id="267" r:id="rId36"/>
    <p:sldId id="268" r:id="rId37"/>
    <p:sldId id="648" r:id="rId38"/>
    <p:sldId id="646" r:id="rId39"/>
    <p:sldId id="324" r:id="rId40"/>
    <p:sldId id="321" r:id="rId41"/>
    <p:sldId id="257" r:id="rId42"/>
    <p:sldId id="322" r:id="rId43"/>
    <p:sldId id="32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 autoAdjust="0"/>
    <p:restoredTop sz="88506" autoAdjust="0"/>
  </p:normalViewPr>
  <p:slideViewPr>
    <p:cSldViewPr snapToGrid="0">
      <p:cViewPr varScale="1">
        <p:scale>
          <a:sx n="91" d="100"/>
          <a:sy n="91" d="100"/>
        </p:scale>
        <p:origin x="3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5126E-C1D3-439E-B318-28E537DF736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A6506-614F-47BC-A92E-ACCD60FD8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2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</a:t>
            </a:r>
            <a:r>
              <a:rPr lang="en-CA" baseline="0" dirty="0"/>
              <a:t> does stationary mean – statistics are invariant over time. </a:t>
            </a:r>
          </a:p>
          <a:p>
            <a:r>
              <a:rPr lang="en-CA" baseline="0" dirty="0"/>
              <a:t> - how do we analyze it?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4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38F2D-3BB1-C543-B0E1-AC65AA43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9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AD3C7A-736C-D142-853A-151EAB0A3E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5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8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297213-11E0-D842-958A-840A5C7DD5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  <p:extLst>
      <p:ext uri="{BB962C8B-B14F-4D97-AF65-F5344CB8AC3E}">
        <p14:creationId xmlns:p14="http://schemas.microsoft.com/office/powerpoint/2010/main" val="350622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271C70-E736-EC4E-B615-A6C969AB863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85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14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0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15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93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</a:t>
            </a:r>
            <a:r>
              <a:rPr lang="en-CA" baseline="0" dirty="0"/>
              <a:t> does stationary mean – statistics are invariant over time. </a:t>
            </a:r>
          </a:p>
          <a:p>
            <a:r>
              <a:rPr lang="en-CA" baseline="0" dirty="0"/>
              <a:t> - how do we analyze it?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lets make a signal that is the sum of two sinusoids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91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38F2D-3BB1-C543-B0E1-AC65AA43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1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914400" y="1768476"/>
            <a:ext cx="103632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1320801" y="6248401"/>
            <a:ext cx="9809220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All slides © S. J. Luck, except as indicated in the notes sections of individual slides</a:t>
            </a:r>
          </a:p>
          <a:p>
            <a:pPr algn="ctr"/>
            <a:r>
              <a:rPr lang="en-US" sz="1050" dirty="0"/>
              <a:t>Slides may be used for</a:t>
            </a:r>
            <a:r>
              <a:rPr lang="en-US" sz="1050" baseline="0" dirty="0"/>
              <a:t> nonprofit educational purposes</a:t>
            </a:r>
            <a:r>
              <a:rPr lang="en-US" sz="1050" dirty="0"/>
              <a:t> if this copyright notice is included, except as noted</a:t>
            </a:r>
            <a:endParaRPr lang="en-US" sz="1050" baseline="0" dirty="0"/>
          </a:p>
          <a:p>
            <a:pPr algn="ctr"/>
            <a:r>
              <a:rPr lang="en-US" sz="1050" baseline="0" dirty="0"/>
              <a:t>Permission must be obtained from the copyright </a:t>
            </a:r>
            <a:r>
              <a:rPr lang="en-US" sz="1050" baseline="0" dirty="0" err="1"/>
              <a:t>holder(s</a:t>
            </a:r>
            <a:r>
              <a:rPr lang="en-US" sz="1050" baseline="0" dirty="0"/>
              <a:t>) for any other use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30762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5A7D5-7437-FB4B-B959-A990FF385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9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0017C-E5D6-1F48-8564-C451BA86B4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44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1E520-1D24-B44B-9BC7-54BCA801F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1F640-769A-B34D-9FAC-23364359D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6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89C6-B37D-9D41-B866-EBD6B4F36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2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D3B9D-7CE2-394A-A329-DB8EF634A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B9F51-201C-574D-B241-C822F1951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59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E2784-293E-B64E-B732-F4E5A1DAD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39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AEEC6-C262-8640-A377-4A4C0DF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4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9F117-E25B-C543-8276-7066F0BEF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1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15107" y="173652"/>
            <a:ext cx="556178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9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6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E33B4-5C83-42FD-B733-F892A99D9204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609600" y="1600201"/>
            <a:ext cx="109728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609600" y="627856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165600" y="6278563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37600" y="627856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fld id="{21B3E144-28F8-4A4F-B91D-06327B48A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cs.swarthmore.edu/users/12/abiele1/Linear/examples/freq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tterexplained.com/articles/an-interactive-guide-to-the-fourier-transform/" TargetMode="External"/><Relationship Id="rId4" Type="http://schemas.openxmlformats.org/officeDocument/2006/relationships/hyperlink" Target="http://www.jezzamon.com/fourier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cs.swarthmore.edu/users/12/abiele1/Linear/examples/freq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heldo/EEG_process_talk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jp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://moargeek.com/2014/07/29/nerd-nerd-nerd-nerd-word/" TargetMode="Externa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056254"/>
            <a:ext cx="11277600" cy="1752600"/>
          </a:xfrm>
        </p:spPr>
        <p:txBody>
          <a:bodyPr anchor="ctr">
            <a:noAutofit/>
          </a:bodyPr>
          <a:lstStyle/>
          <a:p>
            <a:pPr algn="ctr"/>
            <a:r>
              <a:rPr lang="en-CA" sz="4800" b="1" spc="50" dirty="0">
                <a:ln w="6350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EEG Processing</a:t>
            </a:r>
            <a:br>
              <a:rPr lang="en-CA" sz="4800" b="1" spc="50" dirty="0">
                <a:ln w="6350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CA" sz="4800" b="1" spc="50" dirty="0">
                <a:ln w="6350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Sarah Sheldon</a:t>
            </a:r>
          </a:p>
        </p:txBody>
      </p:sp>
    </p:spTree>
    <p:extLst>
      <p:ext uri="{BB962C8B-B14F-4D97-AF65-F5344CB8AC3E}">
        <p14:creationId xmlns:p14="http://schemas.microsoft.com/office/powerpoint/2010/main" val="91789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28452" y="630932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wikipedia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341143" y="1734597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4 Fourier components for the square wave function: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28" y="2138012"/>
            <a:ext cx="2769344" cy="27693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7768" y="5157193"/>
            <a:ext cx="425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Amplitude:    how big is circle</a:t>
            </a:r>
          </a:p>
          <a:p>
            <a:r>
              <a:rPr lang="en-CA" dirty="0"/>
              <a:t>Phase:            offset in position on circle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Time domain signal and its frequency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dirty="0"/>
                  <a:t>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/>
                          </a:rPr>
                          <m:t>𝑛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1800" dirty="0"/>
                  <a:t>		IFFT: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  <a:p>
                <a:pPr marL="0" indent="0">
                  <a:buNone/>
                </a:pPr>
                <a:r>
                  <a:rPr lang="en-CA" sz="1800" dirty="0"/>
                  <a:t>Where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1800" dirty="0"/>
                  <a:t> is sampled signal obtained from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1800" dirty="0"/>
                  <a:t> represent its frequency components. To get a more intuitive idea of what the frequency response represents, consider the system below:									</a:t>
                </a:r>
                <a:r>
                  <a:rPr lang="en-CA" sz="1800" dirty="0">
                    <a:hlinkClick r:id="rId2"/>
                  </a:rPr>
                  <a:t>Frequency response</a:t>
                </a: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  <a:blipFill>
                <a:blip r:embed="rId3"/>
                <a:stretch>
                  <a:fillRect l="-674" t="-9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43572" y="2274838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B050"/>
                </a:solidFill>
                <a:hlinkClick r:id="rId4"/>
              </a:rPr>
              <a:t>http://www.jezzamon.com/fourier/index.html</a:t>
            </a:r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  <a:p>
            <a:r>
              <a:rPr lang="en-CA" sz="2800" dirty="0">
                <a:solidFill>
                  <a:srgbClr val="00B050"/>
                </a:solidFill>
                <a:hlinkClick r:id="rId5"/>
              </a:rPr>
              <a:t>https://betterexplained.com/articles/an-interactive-guide-to-the-fourier-transform/</a:t>
            </a:r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Good Interactive Introductions to FFT: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0" y="4089400"/>
            <a:ext cx="8407400" cy="26162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Any waveform is equivalent to the sum of a set of sine waves of different frequencies, amplitudes and phases</a:t>
            </a:r>
          </a:p>
          <a:p>
            <a:pPr lvl="1" eaLnBrk="1" hangingPunct="1">
              <a:defRPr/>
            </a:pPr>
            <a:r>
              <a:rPr lang="en-US" sz="1800" dirty="0"/>
              <a:t>Time domain: Amplitude as a function of time</a:t>
            </a:r>
          </a:p>
          <a:p>
            <a:pPr lvl="1" eaLnBrk="1" hangingPunct="1">
              <a:defRPr/>
            </a:pPr>
            <a:r>
              <a:rPr lang="en-US" sz="1800" dirty="0"/>
              <a:t>Frequency domain: Amplitude and phase as a function of frequency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Fourier transform converts time domain to frequency domain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Inverse Fourier transform converts frequency domain to time domain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09" y="1810613"/>
            <a:ext cx="3301664" cy="205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92" y="1375813"/>
            <a:ext cx="3184865" cy="2588768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5271732" y="2272846"/>
            <a:ext cx="1508848" cy="711128"/>
            <a:chOff x="2225279" y="2963568"/>
            <a:chExt cx="1508848" cy="71112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Geneva" pitchFamily="-112" charset="0"/>
                </a:rPr>
                <a:t>Fourier Transform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Geneva" pitchFamily="-112" charset="0"/>
                </a:rPr>
                <a:t>Inverse Fourier Transform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40063" y="1477992"/>
            <a:ext cx="139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Time Domain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02414" y="1477992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Frequency Domain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226" y="2339537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Geneva" pitchFamily="-112" charset="0"/>
              </a:rPr>
              <a:t>Amplitude (or Power)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 flipV="1">
            <a:off x="7353880" y="2688610"/>
            <a:ext cx="712954" cy="42334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153400" y="29718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  <a:latin typeface="Geneva" pitchFamily="-112" charset="0"/>
              </a:rPr>
              <a:t>(Phase, too!)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1" grpId="0" build="p" bldLvl="3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90" y="3610165"/>
            <a:ext cx="3849595" cy="2517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496" y="1807613"/>
            <a:ext cx="4138762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9024" y="2919969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6284" y="6075631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Frequency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716966" y="214742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Amplitude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716966" y="44519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Amplitude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4014" y="1967849"/>
            <a:ext cx="1974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Square wave at F 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4014" y="4007855"/>
            <a:ext cx="1974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Fourier transform of square wave at F Hz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1717" y="5237262"/>
            <a:ext cx="2531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+ 9F + 11F + 13F 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2590" y="4355392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add a sine wave and a cosine wave of the same frequency, you get a sinusoid of the same frequency but a different amplitude and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590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Two different ways to characterize a sinusoid of a given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and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Sine Component and Cosine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= </a:t>
            </a:r>
            <a:r>
              <a:rPr lang="en-US" dirty="0" err="1"/>
              <a:t>sqrt</a:t>
            </a:r>
            <a:r>
              <a:rPr lang="en-US" dirty="0"/>
              <a:t>(sine</a:t>
            </a:r>
            <a:r>
              <a:rPr lang="en-US" baseline="30000" dirty="0"/>
              <a:t>2</a:t>
            </a:r>
            <a:r>
              <a:rPr lang="en-US" dirty="0"/>
              <a:t> + cosine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= </a:t>
            </a:r>
            <a:r>
              <a:rPr lang="en-US" dirty="0" err="1"/>
              <a:t>arctan</a:t>
            </a:r>
            <a:r>
              <a:rPr lang="en-US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Phase and the “Imaginary” Component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26" y="1482020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80" y="2885266"/>
            <a:ext cx="5797760" cy="12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2590" y="4355392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add a sine wave and a cosine wave of the same frequency, you get a sinusoid of the same frequency but a different amplitude and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590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Two different ways to characterize a sinusoid of a given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and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Sine Component and Cosine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= </a:t>
            </a:r>
            <a:r>
              <a:rPr lang="en-US" dirty="0" err="1"/>
              <a:t>sqrt</a:t>
            </a:r>
            <a:r>
              <a:rPr lang="en-US" dirty="0"/>
              <a:t>(sine</a:t>
            </a:r>
            <a:r>
              <a:rPr lang="en-US" baseline="30000" dirty="0"/>
              <a:t>2</a:t>
            </a:r>
            <a:r>
              <a:rPr lang="en-US" dirty="0"/>
              <a:t> + cosine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= </a:t>
            </a:r>
            <a:r>
              <a:rPr lang="en-US" dirty="0" err="1"/>
              <a:t>arctan</a:t>
            </a:r>
            <a:r>
              <a:rPr lang="en-US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Phase and the “Imaginary” Component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26" y="1482020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80" y="2885266"/>
            <a:ext cx="5797760" cy="1278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31" y="2987844"/>
            <a:ext cx="4252640" cy="384039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1" y="5890846"/>
            <a:ext cx="1595235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dirty="0"/>
                  <a:t>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/>
                          </a:rPr>
                          <m:t>𝑛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1800" dirty="0"/>
                  <a:t>		IFFT: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  <a:p>
                <a:pPr marL="0" indent="0">
                  <a:buNone/>
                </a:pPr>
                <a:r>
                  <a:rPr lang="en-CA" sz="1800" dirty="0"/>
                  <a:t>Where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1800" dirty="0"/>
                  <a:t> is sampled signal obtained from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1800" dirty="0"/>
                  <a:t> represent its frequency components. To get a more intuitive idea of what the frequency response represents, consider the system below:									</a:t>
                </a:r>
                <a:r>
                  <a:rPr lang="en-CA" sz="1800" dirty="0">
                    <a:hlinkClick r:id="rId2"/>
                  </a:rPr>
                  <a:t>Frequency response</a:t>
                </a: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  <a:blipFill>
                <a:blip r:embed="rId3"/>
                <a:stretch>
                  <a:fillRect l="-674" t="-9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43572" y="2274838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Y = </a:t>
            </a:r>
            <a:r>
              <a:rPr lang="en-CA" dirty="0" err="1">
                <a:solidFill>
                  <a:srgbClr val="00B050"/>
                </a:solidFill>
              </a:rPr>
              <a:t>fft</a:t>
            </a:r>
            <a:r>
              <a:rPr lang="en-CA" dirty="0">
                <a:solidFill>
                  <a:srgbClr val="00B050"/>
                </a:solidFill>
              </a:rPr>
              <a:t>(</a:t>
            </a:r>
            <a:r>
              <a:rPr lang="en-CA" dirty="0" err="1">
                <a:solidFill>
                  <a:srgbClr val="00B050"/>
                </a:solidFill>
              </a:rPr>
              <a:t>X,n</a:t>
            </a:r>
            <a:r>
              <a:rPr lang="en-CA" dirty="0">
                <a:solidFill>
                  <a:srgbClr val="00B050"/>
                </a:solidFill>
              </a:rPr>
              <a:t>) returns the n-point DFT. </a:t>
            </a:r>
          </a:p>
          <a:p>
            <a:r>
              <a:rPr lang="en-CA" dirty="0" err="1"/>
              <a:t>fft</a:t>
            </a:r>
            <a:r>
              <a:rPr lang="en-CA" dirty="0"/>
              <a:t>(X) is equivalent to </a:t>
            </a:r>
            <a:r>
              <a:rPr lang="en-CA" dirty="0" err="1"/>
              <a:t>fft</a:t>
            </a:r>
            <a:r>
              <a:rPr lang="en-CA" dirty="0"/>
              <a:t>(X, n) where n is the size of X in the first non-singleton dimension. If the length of X is less than n, X is padded with trailing </a:t>
            </a:r>
            <a:r>
              <a:rPr lang="en-CA" dirty="0" err="1"/>
              <a:t>zeros</a:t>
            </a:r>
            <a:r>
              <a:rPr lang="en-CA" dirty="0"/>
              <a:t> to length n. If the length of X is greater than n, the sequence X is truncated. When X is a matrix, the length of the columns are adjusted in the same manner.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y = </a:t>
            </a:r>
            <a:r>
              <a:rPr lang="en-CA" dirty="0" err="1">
                <a:solidFill>
                  <a:srgbClr val="00B050"/>
                </a:solidFill>
              </a:rPr>
              <a:t>ifft</a:t>
            </a:r>
            <a:r>
              <a:rPr lang="en-CA" dirty="0">
                <a:solidFill>
                  <a:srgbClr val="00B050"/>
                </a:solidFill>
              </a:rPr>
              <a:t>(</a:t>
            </a:r>
            <a:r>
              <a:rPr lang="en-CA" dirty="0" err="1">
                <a:solidFill>
                  <a:srgbClr val="00B050"/>
                </a:solidFill>
              </a:rPr>
              <a:t>X,n</a:t>
            </a:r>
            <a:r>
              <a:rPr lang="en-CA" dirty="0">
                <a:solidFill>
                  <a:srgbClr val="00B050"/>
                </a:solidFill>
              </a:rPr>
              <a:t>) returns the n-point inverse DFT of vector X.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Time domain signal and its frequency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4850780"/>
            <a:ext cx="8229600" cy="1851448"/>
          </a:xfrm>
        </p:spPr>
        <p:txBody>
          <a:bodyPr/>
          <a:lstStyle/>
          <a:p>
            <a:r>
              <a:rPr lang="en-US" dirty="0"/>
              <a:t>Convert to frequency domain</a:t>
            </a:r>
          </a:p>
          <a:p>
            <a:pPr lvl="1"/>
            <a:r>
              <a:rPr lang="en-US" dirty="0"/>
              <a:t>Wavelet decomposition</a:t>
            </a:r>
          </a:p>
          <a:p>
            <a:pPr lvl="1"/>
            <a:r>
              <a:rPr lang="en-CA" dirty="0"/>
              <a:t>Wigner distribution</a:t>
            </a:r>
          </a:p>
          <a:p>
            <a:pPr lvl="1"/>
            <a:r>
              <a:rPr lang="en-CA" dirty="0"/>
              <a:t>Fourier transform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4" y="1700514"/>
            <a:ext cx="5506211" cy="29582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How do we describe </a:t>
            </a:r>
            <a:r>
              <a:rPr lang="en-CA" u="sng" dirty="0"/>
              <a:t>time varying signals</a:t>
            </a:r>
            <a:r>
              <a:rPr lang="en-CA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2139"/>
            <a:ext cx="10972800" cy="1066800"/>
          </a:xfrm>
        </p:spPr>
        <p:txBody>
          <a:bodyPr/>
          <a:lstStyle/>
          <a:p>
            <a:pPr algn="ctr"/>
            <a:r>
              <a:rPr lang="en-CA" dirty="0"/>
              <a:t>FFT and IFFT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7238" y="3861048"/>
            <a:ext cx="71287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F1=20;</a:t>
            </a:r>
          </a:p>
          <a:p>
            <a:r>
              <a:rPr lang="en-CA" sz="1400" dirty="0"/>
              <a:t>F2=100;</a:t>
            </a:r>
          </a:p>
          <a:p>
            <a:r>
              <a:rPr lang="en-CA" sz="1400" dirty="0"/>
              <a:t>Fs = 1000;      % Sampling frequency</a:t>
            </a:r>
          </a:p>
          <a:p>
            <a:r>
              <a:rPr lang="en-CA" sz="1400" dirty="0" err="1"/>
              <a:t>Ts</a:t>
            </a:r>
            <a:r>
              <a:rPr lang="en-CA" sz="1400" dirty="0"/>
              <a:t> = 1/Fs;        % Sampling time</a:t>
            </a:r>
          </a:p>
          <a:p>
            <a:r>
              <a:rPr lang="en-CA" sz="1400" dirty="0"/>
              <a:t>t=0:Ts:.3;</a:t>
            </a:r>
          </a:p>
          <a:p>
            <a:r>
              <a:rPr lang="en-CA" sz="1400" dirty="0"/>
              <a:t>x=sin(2*pi*F1*t)+sin(2*pi*F2*t);</a:t>
            </a:r>
          </a:p>
          <a:p>
            <a:r>
              <a:rPr lang="en-CA" sz="1400" dirty="0"/>
              <a:t>L=</a:t>
            </a:r>
            <a:r>
              <a:rPr lang="en-CA" sz="1400" dirty="0" err="1"/>
              <a:t>numel</a:t>
            </a:r>
            <a:r>
              <a:rPr lang="en-CA" sz="1400" dirty="0"/>
              <a:t>(x);  </a:t>
            </a:r>
          </a:p>
          <a:p>
            <a:endParaRPr lang="en-CA" dirty="0"/>
          </a:p>
          <a:p>
            <a:r>
              <a:rPr lang="en-CA" dirty="0"/>
              <a:t>				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1" y="1555602"/>
            <a:ext cx="6280125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9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/>
            <a:r>
              <a:rPr lang="en-CA" dirty="0"/>
              <a:t>FFT and IFFT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1484785"/>
            <a:ext cx="9108504" cy="41467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CA" sz="1800" dirty="0"/>
              <a:t>L=301    number of samples.</a:t>
            </a:r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	64-point </a:t>
            </a:r>
            <a:r>
              <a:rPr lang="en-CA" sz="1800" dirty="0" err="1"/>
              <a:t>fft</a:t>
            </a:r>
            <a:r>
              <a:rPr lang="en-CA" sz="1800" dirty="0"/>
              <a:t>		   301-point </a:t>
            </a:r>
            <a:r>
              <a:rPr lang="en-CA" sz="1800" dirty="0" err="1"/>
              <a:t>fft</a:t>
            </a:r>
            <a:r>
              <a:rPr lang="en-CA" sz="1800" dirty="0"/>
              <a:t>		        512-point </a:t>
            </a:r>
            <a:r>
              <a:rPr lang="en-CA" sz="1800" dirty="0" err="1"/>
              <a:t>fft</a:t>
            </a:r>
            <a:endParaRPr lang="en-CA" sz="1800" dirty="0"/>
          </a:p>
          <a:p>
            <a:pPr marL="0" indent="0">
              <a:buNone/>
            </a:pPr>
            <a:r>
              <a:rPr lang="en-CA" sz="1800" dirty="0"/>
              <a:t>             (Truncated) 	                          (N=L)		       (Zero padded)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39" y="1972522"/>
            <a:ext cx="3016399" cy="27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46" y="1988841"/>
            <a:ext cx="2901646" cy="277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13" y="1972523"/>
            <a:ext cx="2902796" cy="27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19536" y="5805264"/>
            <a:ext cx="3206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Higher variance in FFT peaks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3553" y="61745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Partial reconstruction in t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4207" y="5781048"/>
            <a:ext cx="228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     Sharp FFT peaks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94207" y="6150380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Full reconstruction in 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89414" y="5799964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FFT is ‘noisy’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89414" y="6169296"/>
            <a:ext cx="171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iFFT</a:t>
            </a:r>
            <a:r>
              <a:rPr lang="en-CA" dirty="0"/>
              <a:t> has </a:t>
            </a:r>
            <a:r>
              <a:rPr lang="en-CA" dirty="0" err="1"/>
              <a:t>zeros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01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DE6E-0C3D-4E53-B142-D6B863CA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55321"/>
            <a:ext cx="10515600" cy="233172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Matlab</a:t>
            </a:r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Code on </a:t>
            </a:r>
            <a:r>
              <a:rPr lang="en-US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Github</a:t>
            </a:r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800" b="0" dirty="0">
                <a:ln>
                  <a:noFill/>
                </a:ln>
                <a:solidFill>
                  <a:schemeClr val="tx1"/>
                </a:solidFill>
                <a:effectLst/>
                <a:hlinkClick r:id="rId2"/>
              </a:rPr>
              <a:t>https://github.com/ssheldo/EEG_process_talk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52F3E-CE1A-49FD-B62C-E8BB7D66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85160"/>
            <a:ext cx="10515600" cy="352044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Practice_EEG_Analysis.m</a:t>
            </a:r>
            <a:r>
              <a:rPr lang="en-US" dirty="0">
                <a:solidFill>
                  <a:schemeClr val="tx1"/>
                </a:solidFill>
              </a:rPr>
              <a:t> demonstrates principles using functions created for processing and analysis (functions found in </a:t>
            </a:r>
            <a:r>
              <a:rPr lang="en-US" dirty="0" err="1">
                <a:solidFill>
                  <a:schemeClr val="tx1"/>
                </a:solidFill>
              </a:rPr>
              <a:t>Kyle_EEG_analysis</a:t>
            </a:r>
            <a:r>
              <a:rPr lang="en-US" dirty="0">
                <a:solidFill>
                  <a:schemeClr val="tx1"/>
                </a:solidFill>
              </a:rPr>
              <a:t> folder)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outline.m</a:t>
            </a:r>
            <a:r>
              <a:rPr lang="en-US" dirty="0">
                <a:solidFill>
                  <a:schemeClr val="tx1"/>
                </a:solidFill>
              </a:rPr>
              <a:t> has signal processing examples and demonstrations of principles </a:t>
            </a:r>
          </a:p>
        </p:txBody>
      </p:sp>
    </p:spTree>
    <p:extLst>
      <p:ext uri="{BB962C8B-B14F-4D97-AF65-F5344CB8AC3E}">
        <p14:creationId xmlns:p14="http://schemas.microsoft.com/office/powerpoint/2010/main" val="21013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03238"/>
            <a:ext cx="8229600" cy="6038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F1=20;</a:t>
            </a:r>
          </a:p>
          <a:p>
            <a:pPr marL="0" indent="0">
              <a:buNone/>
            </a:pPr>
            <a:r>
              <a:rPr lang="en-CA" sz="1400" dirty="0"/>
              <a:t>F2=100;</a:t>
            </a:r>
          </a:p>
          <a:p>
            <a:pPr marL="0" indent="0">
              <a:buNone/>
            </a:pPr>
            <a:r>
              <a:rPr lang="en-CA" sz="1400" dirty="0"/>
              <a:t>Fs = 1000;      % Sampling frequency</a:t>
            </a:r>
          </a:p>
          <a:p>
            <a:pPr marL="0" indent="0">
              <a:buNone/>
            </a:pPr>
            <a:r>
              <a:rPr lang="en-CA" sz="1400" dirty="0" err="1"/>
              <a:t>Ts</a:t>
            </a:r>
            <a:r>
              <a:rPr lang="en-CA" sz="1400" dirty="0"/>
              <a:t> = 1/Fs;        % Sampling time</a:t>
            </a:r>
          </a:p>
          <a:p>
            <a:pPr marL="0" indent="0">
              <a:buNone/>
            </a:pPr>
            <a:r>
              <a:rPr lang="en-CA" sz="1400" dirty="0"/>
              <a:t>t=0:Ts:.3;</a:t>
            </a:r>
          </a:p>
          <a:p>
            <a:pPr marL="0" indent="0">
              <a:buNone/>
            </a:pPr>
            <a:r>
              <a:rPr lang="en-CA" sz="1400" dirty="0"/>
              <a:t>x=sin(2*pi*F1*t)+sin(2*pi*F2*t);</a:t>
            </a:r>
          </a:p>
          <a:p>
            <a:pPr marL="0" indent="0">
              <a:buNone/>
            </a:pPr>
            <a:r>
              <a:rPr lang="en-CA" sz="1400" dirty="0"/>
              <a:t>NFFT = pow2(nextpow2(L));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% Signal plus Zero-Mean Random Noise</a:t>
            </a:r>
          </a:p>
          <a:p>
            <a:pPr marL="0" indent="0">
              <a:buNone/>
            </a:pPr>
            <a:r>
              <a:rPr lang="en-CA" sz="1400" dirty="0" err="1"/>
              <a:t>noisy_x</a:t>
            </a:r>
            <a:r>
              <a:rPr lang="en-CA" sz="1400" dirty="0"/>
              <a:t> = x+.5*</a:t>
            </a:r>
            <a:r>
              <a:rPr lang="en-CA" sz="1400" dirty="0" err="1"/>
              <a:t>randn</a:t>
            </a:r>
            <a:r>
              <a:rPr lang="en-CA" sz="1400" dirty="0"/>
              <a:t>(1,nemel(x));  </a:t>
            </a:r>
          </a:p>
          <a:p>
            <a:pPr marL="0" indent="0">
              <a:buNone/>
            </a:pPr>
            <a:r>
              <a:rPr lang="en-CA" sz="1400" dirty="0"/>
              <a:t>plot(</a:t>
            </a:r>
            <a:r>
              <a:rPr lang="en-CA" sz="1400" dirty="0" err="1"/>
              <a:t>t,noisy_x</a:t>
            </a:r>
            <a:r>
              <a:rPr lang="en-CA" sz="1400" dirty="0"/>
              <a:t>,'.-');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 err="1"/>
              <a:t>fft_noisy_x</a:t>
            </a:r>
            <a:r>
              <a:rPr lang="en-CA" sz="1400" dirty="0"/>
              <a:t> = </a:t>
            </a:r>
            <a:r>
              <a:rPr lang="en-CA" sz="1400" dirty="0" err="1"/>
              <a:t>fft</a:t>
            </a:r>
            <a:r>
              <a:rPr lang="en-CA" sz="1400" dirty="0"/>
              <a:t>(</a:t>
            </a:r>
            <a:r>
              <a:rPr lang="en-CA" sz="1400" dirty="0" err="1"/>
              <a:t>noisy_x,NFFT</a:t>
            </a:r>
            <a:r>
              <a:rPr lang="en-CA" sz="1400" dirty="0"/>
              <a:t>);</a:t>
            </a:r>
          </a:p>
          <a:p>
            <a:pPr marL="0" indent="0">
              <a:buNone/>
            </a:pPr>
            <a:r>
              <a:rPr lang="en-CA" sz="1400" dirty="0"/>
              <a:t>plot(f,2*abs(</a:t>
            </a:r>
            <a:r>
              <a:rPr lang="en-CA" sz="1400" dirty="0" err="1"/>
              <a:t>fft_noisy_x</a:t>
            </a:r>
            <a:r>
              <a:rPr lang="en-CA" sz="1400" dirty="0"/>
              <a:t>(1:NFFT/2+1)),'r.-')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plot(f,4*p2(1:NFFT/2+1),'g.-')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plot((0:1/(NFFT-1):1)*NFFT*</a:t>
            </a:r>
            <a:r>
              <a:rPr lang="en-CA" sz="1400" dirty="0" err="1"/>
              <a:t>Ts,real</a:t>
            </a:r>
            <a:r>
              <a:rPr lang="en-CA" sz="1400" dirty="0"/>
              <a:t>(</a:t>
            </a:r>
            <a:r>
              <a:rPr lang="en-CA" sz="1400" dirty="0" err="1"/>
              <a:t>ifft_noisy_x</a:t>
            </a:r>
            <a:r>
              <a:rPr lang="en-CA" sz="1400" dirty="0"/>
              <a:t>),'k.-')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6" y="1412776"/>
            <a:ext cx="4179455" cy="51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3431704" y="2276872"/>
            <a:ext cx="2520280" cy="122413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59897" y="3573017"/>
            <a:ext cx="868829" cy="64930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223793" y="4653137"/>
            <a:ext cx="1804933" cy="9751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39816" y="5733256"/>
            <a:ext cx="1551194" cy="28803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716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FFT and IFFT examples</a:t>
            </a:r>
          </a:p>
        </p:txBody>
      </p:sp>
    </p:spTree>
    <p:extLst>
      <p:ext uri="{BB962C8B-B14F-4D97-AF65-F5344CB8AC3E}">
        <p14:creationId xmlns:p14="http://schemas.microsoft.com/office/powerpoint/2010/main" val="6699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229600" cy="5265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Try: ex2_FFT_IFFT.m</a:t>
            </a:r>
          </a:p>
          <a:p>
            <a:r>
              <a:rPr lang="en-CA" sz="1400" dirty="0"/>
              <a:t>Step through it</a:t>
            </a:r>
          </a:p>
          <a:p>
            <a:r>
              <a:rPr lang="en-CA" sz="1400" dirty="0"/>
              <a:t>Plot </a:t>
            </a:r>
            <a:r>
              <a:rPr lang="en-CA" sz="1400" dirty="0" err="1"/>
              <a:t>fft_x</a:t>
            </a:r>
            <a:r>
              <a:rPr lang="en-CA" sz="1400" dirty="0"/>
              <a:t>, why does it look like that?</a:t>
            </a:r>
          </a:p>
          <a:p>
            <a:r>
              <a:rPr lang="en-CA" sz="1400" dirty="0"/>
              <a:t>Plot the amplitude spectrum using abs()</a:t>
            </a:r>
          </a:p>
          <a:p>
            <a:pPr lvl="1"/>
            <a:r>
              <a:rPr lang="en-CA" sz="1000" dirty="0"/>
              <a:t>It is symmetric; so just use the 1</a:t>
            </a:r>
            <a:r>
              <a:rPr lang="en-CA" sz="1000" baseline="30000" dirty="0"/>
              <a:t>st</a:t>
            </a:r>
            <a:r>
              <a:rPr lang="en-CA" sz="1000" dirty="0"/>
              <a:t> half: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Try: ex2_FFT_IFFTPractice.m</a:t>
            </a:r>
          </a:p>
          <a:p>
            <a:r>
              <a:rPr lang="en-CA" sz="1400" dirty="0"/>
              <a:t>Number samples/sec &gt; </a:t>
            </a:r>
            <a:r>
              <a:rPr lang="en-CA" sz="1400" dirty="0" err="1"/>
              <a:t>nyquist</a:t>
            </a:r>
            <a:r>
              <a:rPr lang="en-CA" sz="1400" dirty="0"/>
              <a:t>?</a:t>
            </a:r>
          </a:p>
          <a:p>
            <a:r>
              <a:rPr lang="en-CA" sz="1400" dirty="0"/>
              <a:t>Number samples/sec &lt; </a:t>
            </a:r>
            <a:r>
              <a:rPr lang="en-CA" sz="1400" dirty="0" err="1"/>
              <a:t>nyquist</a:t>
            </a:r>
            <a:r>
              <a:rPr lang="en-CA" sz="1400" dirty="0"/>
              <a:t>?</a:t>
            </a:r>
          </a:p>
          <a:p>
            <a:r>
              <a:rPr lang="en-CA" sz="1400" dirty="0"/>
              <a:t>Number FFT &lt; number samples?</a:t>
            </a:r>
          </a:p>
          <a:p>
            <a:r>
              <a:rPr lang="en-CA" sz="1400" dirty="0"/>
              <a:t>Number of </a:t>
            </a:r>
            <a:r>
              <a:rPr lang="en-CA" sz="1400" dirty="0" err="1"/>
              <a:t>iFFT</a:t>
            </a:r>
            <a:r>
              <a:rPr lang="en-CA" sz="1400" dirty="0"/>
              <a:t> &lt; number FFT?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6" y="1412776"/>
            <a:ext cx="4179455" cy="51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716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FFT and IFFT examples</a:t>
            </a:r>
          </a:p>
        </p:txBody>
      </p:sp>
    </p:spTree>
    <p:extLst>
      <p:ext uri="{BB962C8B-B14F-4D97-AF65-F5344CB8AC3E}">
        <p14:creationId xmlns:p14="http://schemas.microsoft.com/office/powerpoint/2010/main" val="35700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A353-39D7-4AFC-A9E6-60A26A6D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5971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Problem with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F4A8-0620-4AA3-AC3A-1DAB292E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igure 2">
            <a:extLst>
              <a:ext uri="{FF2B5EF4-FFF2-40B4-BE49-F238E27FC236}">
                <a16:creationId xmlns:a16="http://schemas.microsoft.com/office/drawing/2014/main" id="{FD2851FB-A58B-4845-BBD2-CAFEBBD6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25" y="2611665"/>
            <a:ext cx="7487750" cy="34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7F9C-D653-44F9-A3B2-0F104260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F1C6-EC29-4FB2-9DB9-46524F201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Email me if you have any questions: ssheldon@ualberta.ca</a:t>
            </a:r>
          </a:p>
        </p:txBody>
      </p:sp>
    </p:spTree>
    <p:extLst>
      <p:ext uri="{BB962C8B-B14F-4D97-AF65-F5344CB8AC3E}">
        <p14:creationId xmlns:p14="http://schemas.microsoft.com/office/powerpoint/2010/main" val="38418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rs.els-cdn.com/content/image/3-s2.0-B978012804490200004X-f04-04-9780128044902.jpg">
            <a:extLst>
              <a:ext uri="{FF2B5EF4-FFF2-40B4-BE49-F238E27FC236}">
                <a16:creationId xmlns:a16="http://schemas.microsoft.com/office/drawing/2014/main" id="{A5FFE2BD-4217-430A-8B89-5D991A3A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1457325"/>
            <a:ext cx="46196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Fundamental Principle #1</a:t>
            </a:r>
          </a:p>
        </p:txBody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6868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Power at a frequency in a Fourier transform does not mean that an oscillation was present at that frequency</a:t>
            </a:r>
          </a:p>
          <a:p>
            <a:pPr lvl="1" eaLnBrk="1" hangingPunct="1">
              <a:defRPr/>
            </a:pPr>
            <a:r>
              <a:rPr lang="en-US" dirty="0"/>
              <a:t>What the #$%$#&amp;@?!!!</a:t>
            </a:r>
          </a:p>
          <a:p>
            <a:pPr lvl="1" eaLnBrk="1" hangingPunct="1">
              <a:defRPr/>
            </a:pPr>
            <a:r>
              <a:rPr lang="en-US" dirty="0"/>
              <a:t>Then what does power at a frequency mean?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Power at a frequency means that a sine wave at that frequency, when added to other sine waves at other frequencies, can create an equivalent waveform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It does not mean that the biological signal </a:t>
            </a:r>
            <a:r>
              <a:rPr lang="en-US" u="sng" dirty="0">
                <a:ea typeface="+mn-ea"/>
                <a:cs typeface="+mn-cs"/>
              </a:rPr>
              <a:t>consists</a:t>
            </a:r>
            <a:r>
              <a:rPr lang="en-US" dirty="0">
                <a:ea typeface="+mn-ea"/>
                <a:cs typeface="+mn-cs"/>
              </a:rPr>
              <a:t> of the sum of these sine waves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23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Analogy: Money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1981200" y="1277578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pPr defTabSz="9144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Geneva"/>
                <a:cs typeface="+mn-cs"/>
              </a:rPr>
              <a:t>A $1 bill is equal in value to 4 quarters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is not made of 4 quarters!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can be exchanged for 4 quarters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can also be exchanged for 9 dimes + 10 pennies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14" y="3207696"/>
            <a:ext cx="4842951" cy="1992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08" y="3932986"/>
            <a:ext cx="906487" cy="910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27" y="3932986"/>
            <a:ext cx="906487" cy="9105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304" y="3932986"/>
            <a:ext cx="906487" cy="910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62" y="3932986"/>
            <a:ext cx="906487" cy="91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378" y="5370291"/>
            <a:ext cx="580152" cy="5775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78" y="5370291"/>
            <a:ext cx="580152" cy="577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378" y="5370291"/>
            <a:ext cx="580152" cy="5775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78" y="5370291"/>
            <a:ext cx="580152" cy="577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378" y="5370291"/>
            <a:ext cx="580152" cy="577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378" y="5370291"/>
            <a:ext cx="580152" cy="5775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378" y="5370291"/>
            <a:ext cx="580152" cy="5775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78" y="5370291"/>
            <a:ext cx="580152" cy="577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378" y="5370291"/>
            <a:ext cx="580152" cy="577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478" y="5937398"/>
            <a:ext cx="774148" cy="7503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198" y="5937398"/>
            <a:ext cx="774148" cy="7503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918" y="5937398"/>
            <a:ext cx="774148" cy="7503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38" y="5937398"/>
            <a:ext cx="774148" cy="750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358" y="5937398"/>
            <a:ext cx="774148" cy="7503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078" y="5937398"/>
            <a:ext cx="774148" cy="7503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98" y="5937398"/>
            <a:ext cx="774148" cy="750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518" y="5937398"/>
            <a:ext cx="774148" cy="7503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238" y="5937398"/>
            <a:ext cx="774148" cy="7503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959" y="5937398"/>
            <a:ext cx="774148" cy="7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Time-Frequency Analysis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6096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6411" y="2600885"/>
            <a:ext cx="3866819" cy="270677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2943511" y="4086828"/>
            <a:ext cx="3082038" cy="45719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9679" y="3403543"/>
            <a:ext cx="3542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Each slice is the application of one Gabor function at the specified frequency, with amplitude coded by color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9678" y="4731214"/>
            <a:ext cx="352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The family of Gabor functions is a </a:t>
            </a:r>
            <a:r>
              <a:rPr lang="en-US" dirty="0" err="1">
                <a:solidFill>
                  <a:srgbClr val="000000"/>
                </a:solidFill>
                <a:latin typeface="Geneva" pitchFamily="-112" charset="0"/>
              </a:rPr>
              <a:t>Morlet</a:t>
            </a: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 wavelet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6046319" y="3980823"/>
            <a:ext cx="573361" cy="13258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34" y="2268965"/>
            <a:ext cx="1663700" cy="107823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80426" y="2268965"/>
            <a:ext cx="838200" cy="107823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34082" y="2268965"/>
            <a:ext cx="425450" cy="1078230"/>
          </a:xfrm>
          <a:prstGeom prst="rect">
            <a:avLst/>
          </a:prstGeom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24000" y="6553200"/>
            <a:ext cx="32575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Geneva" pitchFamily="-112" charset="0"/>
              </a:rPr>
              <a:t>Csibra</a:t>
            </a:r>
            <a:r>
              <a:rPr lang="en-US" sz="1400" dirty="0">
                <a:solidFill>
                  <a:srgbClr val="000000"/>
                </a:solidFill>
                <a:latin typeface="Geneva" pitchFamily="-112" charset="0"/>
              </a:rPr>
              <a:t> et al. (2000, Science)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1997" y="621408"/>
            <a:ext cx="5628005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5" dirty="0"/>
              <a:t>What’s</a:t>
            </a:r>
            <a:r>
              <a:rPr sz="3200" spc="-80" dirty="0"/>
              <a:t> </a:t>
            </a:r>
            <a:r>
              <a:rPr sz="3200" spc="114" dirty="0"/>
              <a:t>the</a:t>
            </a:r>
            <a:r>
              <a:rPr sz="3200" spc="-80" dirty="0"/>
              <a:t> </a:t>
            </a:r>
            <a:r>
              <a:rPr sz="3200" spc="140" dirty="0"/>
              <a:t>problem</a:t>
            </a:r>
            <a:r>
              <a:rPr sz="3200" spc="-170" dirty="0"/>
              <a:t> </a:t>
            </a:r>
            <a:r>
              <a:rPr sz="3200" spc="125" dirty="0"/>
              <a:t>with</a:t>
            </a:r>
            <a:r>
              <a:rPr sz="3200" spc="-80" dirty="0"/>
              <a:t> </a:t>
            </a:r>
            <a:r>
              <a:rPr sz="3200" spc="20" dirty="0"/>
              <a:t>that?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000347" y="1581898"/>
            <a:ext cx="5655824" cy="2068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996" y="3926088"/>
            <a:ext cx="1600360" cy="261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2232" y="4679280"/>
            <a:ext cx="2523530" cy="1484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1934" y="4919134"/>
            <a:ext cx="3243596" cy="1017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5506" y="5199611"/>
            <a:ext cx="752301" cy="610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5733" y="5234483"/>
            <a:ext cx="650875" cy="495934"/>
          </a:xfrm>
          <a:custGeom>
            <a:avLst/>
            <a:gdLst/>
            <a:ahLst/>
            <a:cxnLst/>
            <a:rect l="l" t="t" r="r" b="b"/>
            <a:pathLst>
              <a:path w="650875" h="495935">
                <a:moveTo>
                  <a:pt x="0" y="123892"/>
                </a:moveTo>
                <a:lnTo>
                  <a:pt x="402682" y="123892"/>
                </a:lnTo>
                <a:lnTo>
                  <a:pt x="402682" y="0"/>
                </a:lnTo>
                <a:lnTo>
                  <a:pt x="650468" y="247785"/>
                </a:lnTo>
                <a:lnTo>
                  <a:pt x="402682" y="495571"/>
                </a:lnTo>
                <a:lnTo>
                  <a:pt x="402682" y="371678"/>
                </a:lnTo>
                <a:lnTo>
                  <a:pt x="0" y="371678"/>
                </a:lnTo>
                <a:lnTo>
                  <a:pt x="0" y="123892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40677" y="4577354"/>
            <a:ext cx="3243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Frequency changes over time</a:t>
            </a:r>
          </a:p>
        </p:txBody>
      </p:sp>
      <p:sp>
        <p:nvSpPr>
          <p:cNvPr id="10" name="object 10"/>
          <p:cNvSpPr/>
          <p:nvPr/>
        </p:nvSpPr>
        <p:spPr>
          <a:xfrm>
            <a:off x="6679576" y="790645"/>
            <a:ext cx="1690712" cy="1895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9107" y="167241"/>
            <a:ext cx="5561784" cy="50526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780">
              <a:spcBef>
                <a:spcPts val="100"/>
              </a:spcBef>
            </a:pPr>
            <a:r>
              <a:rPr spc="130" dirty="0"/>
              <a:t>What</a:t>
            </a:r>
            <a:r>
              <a:rPr spc="-180" dirty="0"/>
              <a:t> </a:t>
            </a:r>
            <a:r>
              <a:rPr spc="160" dirty="0"/>
              <a:t>would</a:t>
            </a:r>
            <a:r>
              <a:rPr spc="-180" dirty="0"/>
              <a:t> </a:t>
            </a:r>
            <a:r>
              <a:rPr spc="195" dirty="0"/>
              <a:t>we</a:t>
            </a:r>
            <a:r>
              <a:rPr spc="-180" dirty="0"/>
              <a:t> </a:t>
            </a:r>
            <a:r>
              <a:rPr spc="40" dirty="0"/>
              <a:t>want?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602"/>
            <a:ext cx="5579406" cy="2926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6911" y="1211564"/>
            <a:ext cx="1690712" cy="1895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4850780"/>
            <a:ext cx="8229600" cy="1851448"/>
          </a:xfrm>
        </p:spPr>
        <p:txBody>
          <a:bodyPr/>
          <a:lstStyle/>
          <a:p>
            <a:r>
              <a:rPr lang="en-US" dirty="0"/>
              <a:t>Convert to frequency domain</a:t>
            </a:r>
          </a:p>
          <a:p>
            <a:pPr lvl="1"/>
            <a:r>
              <a:rPr lang="en-US" dirty="0"/>
              <a:t>Wavelet decomposition</a:t>
            </a:r>
          </a:p>
          <a:p>
            <a:pPr lvl="1"/>
            <a:r>
              <a:rPr lang="en-CA" dirty="0"/>
              <a:t>Wigner distribution</a:t>
            </a:r>
          </a:p>
          <a:p>
            <a:pPr lvl="1"/>
            <a:r>
              <a:rPr lang="en-CA" dirty="0"/>
              <a:t>Fourier transform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4" y="1700514"/>
            <a:ext cx="5506211" cy="29582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How do we describe time varying signals?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9107" y="167241"/>
            <a:ext cx="5561784" cy="50526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780">
              <a:spcBef>
                <a:spcPts val="100"/>
              </a:spcBef>
            </a:pPr>
            <a:r>
              <a:rPr spc="130" dirty="0"/>
              <a:t>What</a:t>
            </a:r>
            <a:r>
              <a:rPr spc="-180" dirty="0"/>
              <a:t> </a:t>
            </a:r>
            <a:r>
              <a:rPr spc="160" dirty="0"/>
              <a:t>would</a:t>
            </a:r>
            <a:r>
              <a:rPr spc="-180" dirty="0"/>
              <a:t> </a:t>
            </a:r>
            <a:r>
              <a:rPr spc="195" dirty="0"/>
              <a:t>we</a:t>
            </a:r>
            <a:r>
              <a:rPr spc="-180" dirty="0"/>
              <a:t> </a:t>
            </a:r>
            <a:r>
              <a:rPr spc="40" dirty="0"/>
              <a:t>want?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514"/>
            <a:ext cx="5579406" cy="373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7372" y="360213"/>
            <a:ext cx="2721871" cy="3051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5435" y="163333"/>
            <a:ext cx="416623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0" dirty="0"/>
              <a:t>What</a:t>
            </a:r>
            <a:r>
              <a:rPr sz="3200" spc="-180" dirty="0"/>
              <a:t> </a:t>
            </a:r>
            <a:r>
              <a:rPr sz="3200" spc="160" dirty="0"/>
              <a:t>would</a:t>
            </a:r>
            <a:r>
              <a:rPr sz="3200" spc="-180" dirty="0"/>
              <a:t> </a:t>
            </a:r>
            <a:r>
              <a:rPr sz="3200" spc="195" dirty="0"/>
              <a:t>we</a:t>
            </a:r>
            <a:r>
              <a:rPr sz="3200" spc="-180" dirty="0"/>
              <a:t> </a:t>
            </a:r>
            <a:r>
              <a:rPr sz="3200" spc="40" dirty="0"/>
              <a:t>want?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843"/>
            <a:ext cx="5579406" cy="472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4041" y="568048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Morlet</a:t>
            </a:r>
            <a:r>
              <a:rPr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wavelet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6911" y="1211564"/>
            <a:ext cx="1690712" cy="1895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7900" y="163333"/>
            <a:ext cx="436181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0" dirty="0"/>
              <a:t>What </a:t>
            </a:r>
            <a:r>
              <a:rPr sz="3200" spc="-35" dirty="0"/>
              <a:t>is </a:t>
            </a:r>
            <a:r>
              <a:rPr sz="3200" spc="40" dirty="0"/>
              <a:t>this </a:t>
            </a:r>
            <a:r>
              <a:rPr sz="3200" spc="90" dirty="0"/>
              <a:t>talk</a:t>
            </a:r>
            <a:r>
              <a:rPr sz="3200" spc="-480" dirty="0"/>
              <a:t> </a:t>
            </a:r>
            <a:r>
              <a:rPr sz="3200" spc="55" dirty="0"/>
              <a:t>about?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166880" y="2031423"/>
            <a:ext cx="5279580" cy="3146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30657" y="5487744"/>
            <a:ext cx="6500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marR="5080" indent="-582295">
              <a:spcBef>
                <a:spcPts val="100"/>
              </a:spcBef>
            </a:pPr>
            <a:r>
              <a:rPr sz="2000" spc="-315" dirty="0">
                <a:latin typeface="Arial"/>
                <a:cs typeface="Arial"/>
              </a:rPr>
              <a:t>Frequency </a:t>
            </a:r>
            <a:r>
              <a:rPr sz="2000" spc="-215" dirty="0">
                <a:latin typeface="Arial"/>
                <a:cs typeface="Arial"/>
              </a:rPr>
              <a:t>information </a:t>
            </a:r>
            <a:r>
              <a:rPr sz="2000" spc="-235" dirty="0">
                <a:latin typeface="Arial"/>
                <a:cs typeface="Arial"/>
              </a:rPr>
              <a:t>at </a:t>
            </a:r>
            <a:r>
              <a:rPr sz="2000" spc="-330" dirty="0">
                <a:latin typeface="Arial"/>
                <a:cs typeface="Arial"/>
              </a:rPr>
              <a:t>each </a:t>
            </a:r>
            <a:r>
              <a:rPr sz="2000" spc="-200" dirty="0">
                <a:latin typeface="Arial"/>
                <a:cs typeface="Arial"/>
              </a:rPr>
              <a:t>point </a:t>
            </a:r>
            <a:r>
              <a:rPr sz="2000" spc="-170" dirty="0">
                <a:latin typeface="Arial"/>
                <a:cs typeface="Arial"/>
              </a:rPr>
              <a:t>in </a:t>
            </a:r>
            <a:r>
              <a:rPr sz="2000" spc="-229" dirty="0">
                <a:latin typeface="Arial"/>
                <a:cs typeface="Arial"/>
              </a:rPr>
              <a:t>time </a:t>
            </a:r>
            <a:r>
              <a:rPr sz="2000" spc="-220" dirty="0">
                <a:latin typeface="Arial"/>
                <a:cs typeface="Arial"/>
              </a:rPr>
              <a:t>is </a:t>
            </a:r>
            <a:r>
              <a:rPr sz="2000" spc="-350" dirty="0">
                <a:latin typeface="Arial"/>
                <a:cs typeface="Arial"/>
              </a:rPr>
              <a:t>a </a:t>
            </a:r>
            <a:r>
              <a:rPr sz="2000" spc="-265" dirty="0">
                <a:latin typeface="Arial"/>
                <a:cs typeface="Arial"/>
              </a:rPr>
              <a:t>weighted </a:t>
            </a:r>
            <a:r>
              <a:rPr sz="2000" spc="-345" dirty="0">
                <a:latin typeface="Arial"/>
                <a:cs typeface="Arial"/>
              </a:rPr>
              <a:t>sum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70" dirty="0">
                <a:latin typeface="Arial"/>
                <a:cs typeface="Arial"/>
              </a:rPr>
              <a:t>frequency  </a:t>
            </a:r>
            <a:r>
              <a:rPr sz="2000" spc="-215" dirty="0">
                <a:latin typeface="Arial"/>
                <a:cs typeface="Arial"/>
              </a:rPr>
              <a:t>information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65" dirty="0">
                <a:latin typeface="Arial"/>
                <a:cs typeface="Arial"/>
              </a:rPr>
              <a:t>instantaneous </a:t>
            </a:r>
            <a:r>
              <a:rPr sz="2000" spc="-229" dirty="0">
                <a:latin typeface="Arial"/>
                <a:cs typeface="Arial"/>
              </a:rPr>
              <a:t>time </a:t>
            </a:r>
            <a:r>
              <a:rPr sz="2000" spc="-465" dirty="0">
                <a:latin typeface="Arial"/>
                <a:cs typeface="Arial"/>
              </a:rPr>
              <a:t>AND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50" dirty="0">
                <a:latin typeface="Arial"/>
                <a:cs typeface="Arial"/>
              </a:rPr>
              <a:t>neighboring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215" dirty="0"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1642" y="1064840"/>
            <a:ext cx="7072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1155" marR="5080" indent="-1609090">
              <a:spcBef>
                <a:spcPts val="100"/>
              </a:spcBef>
            </a:pPr>
            <a:r>
              <a:rPr sz="2000" spc="-280" dirty="0">
                <a:latin typeface="Arial"/>
                <a:cs typeface="Arial"/>
              </a:rPr>
              <a:t>Time-frequency </a:t>
            </a:r>
            <a:r>
              <a:rPr sz="2000" spc="-250" dirty="0">
                <a:latin typeface="Arial"/>
                <a:cs typeface="Arial"/>
              </a:rPr>
              <a:t>representations </a:t>
            </a:r>
            <a:r>
              <a:rPr sz="2000" spc="-210" dirty="0">
                <a:latin typeface="Arial"/>
                <a:cs typeface="Arial"/>
              </a:rPr>
              <a:t>retain </a:t>
            </a:r>
            <a:r>
              <a:rPr sz="2000" spc="-315" dirty="0">
                <a:latin typeface="Arial"/>
                <a:cs typeface="Arial"/>
              </a:rPr>
              <a:t>advantages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29" dirty="0">
                <a:latin typeface="Arial"/>
                <a:cs typeface="Arial"/>
              </a:rPr>
              <a:t>both time </a:t>
            </a:r>
            <a:r>
              <a:rPr sz="2000" spc="-285" dirty="0">
                <a:latin typeface="Arial"/>
                <a:cs typeface="Arial"/>
              </a:rPr>
              <a:t>and </a:t>
            </a:r>
            <a:r>
              <a:rPr sz="2000" spc="-270" dirty="0">
                <a:latin typeface="Arial"/>
                <a:cs typeface="Arial"/>
              </a:rPr>
              <a:t>frequency domain  </a:t>
            </a:r>
            <a:r>
              <a:rPr sz="2000" spc="-254" dirty="0">
                <a:latin typeface="Arial"/>
                <a:cs typeface="Arial"/>
              </a:rPr>
              <a:t>While </a:t>
            </a:r>
            <a:r>
              <a:rPr sz="2000" spc="-300" dirty="0">
                <a:latin typeface="Arial"/>
                <a:cs typeface="Arial"/>
              </a:rPr>
              <a:t>making </a:t>
            </a:r>
            <a:r>
              <a:rPr sz="2000" spc="-250" dirty="0">
                <a:latin typeface="Arial"/>
                <a:cs typeface="Arial"/>
              </a:rPr>
              <a:t>only </a:t>
            </a:r>
            <a:r>
              <a:rPr sz="2000" spc="-254" dirty="0">
                <a:latin typeface="Arial"/>
                <a:cs typeface="Arial"/>
              </a:rPr>
              <a:t>small </a:t>
            </a:r>
            <a:r>
              <a:rPr sz="2000" spc="-285" dirty="0">
                <a:latin typeface="Arial"/>
                <a:cs typeface="Arial"/>
              </a:rPr>
              <a:t>sacriﬁces </a:t>
            </a:r>
            <a:r>
              <a:rPr sz="2000" spc="-204" dirty="0">
                <a:latin typeface="Arial"/>
                <a:cs typeface="Arial"/>
              </a:rPr>
              <a:t>to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spc="-229" dirty="0">
                <a:latin typeface="Arial"/>
                <a:cs typeface="Arial"/>
              </a:rPr>
              <a:t>precision: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"/>
            <a:ext cx="9131300" cy="840105"/>
          </a:xfrm>
          <a:custGeom>
            <a:avLst/>
            <a:gdLst/>
            <a:ahLst/>
            <a:cxnLst/>
            <a:rect l="l" t="t" r="r" b="b"/>
            <a:pathLst>
              <a:path w="9131300" h="840105">
                <a:moveTo>
                  <a:pt x="0" y="839745"/>
                </a:moveTo>
                <a:lnTo>
                  <a:pt x="0" y="0"/>
                </a:lnTo>
                <a:lnTo>
                  <a:pt x="9131298" y="0"/>
                </a:lnTo>
                <a:lnTo>
                  <a:pt x="9131298" y="839745"/>
                </a:lnTo>
                <a:lnTo>
                  <a:pt x="0" y="839745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2"/>
            <a:ext cx="9131300" cy="840105"/>
          </a:xfrm>
          <a:custGeom>
            <a:avLst/>
            <a:gdLst/>
            <a:ahLst/>
            <a:cxnLst/>
            <a:rect l="l" t="t" r="r" b="b"/>
            <a:pathLst>
              <a:path w="9131300" h="840105">
                <a:moveTo>
                  <a:pt x="0" y="0"/>
                </a:moveTo>
                <a:lnTo>
                  <a:pt x="9131297" y="0"/>
                </a:lnTo>
                <a:lnTo>
                  <a:pt x="9131297" y="839745"/>
                </a:lnTo>
                <a:lnTo>
                  <a:pt x="0" y="839745"/>
                </a:lnTo>
              </a:path>
            </a:pathLst>
          </a:custGeom>
          <a:ln w="253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3667" y="163333"/>
            <a:ext cx="572452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5" dirty="0"/>
              <a:t>How</a:t>
            </a:r>
            <a:r>
              <a:rPr sz="3200" spc="-170" dirty="0"/>
              <a:t> </a:t>
            </a:r>
            <a:r>
              <a:rPr sz="3200" spc="125" dirty="0"/>
              <a:t>to</a:t>
            </a:r>
            <a:r>
              <a:rPr sz="3200" spc="-80" dirty="0"/>
              <a:t> </a:t>
            </a:r>
            <a:r>
              <a:rPr sz="3200" spc="105" dirty="0"/>
              <a:t>make</a:t>
            </a:r>
            <a:r>
              <a:rPr sz="3200" spc="-80" dirty="0"/>
              <a:t> </a:t>
            </a:r>
            <a:r>
              <a:rPr sz="3200" spc="-30" dirty="0"/>
              <a:t>a</a:t>
            </a:r>
            <a:r>
              <a:rPr sz="3200" spc="-80" dirty="0"/>
              <a:t> </a:t>
            </a:r>
            <a:r>
              <a:rPr sz="3200" spc="114" dirty="0"/>
              <a:t>Morlet</a:t>
            </a:r>
            <a:r>
              <a:rPr sz="3200" spc="-165" dirty="0"/>
              <a:t> </a:t>
            </a:r>
            <a:r>
              <a:rPr sz="3200" spc="105" dirty="0"/>
              <a:t>wavelet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3270102" y="1346721"/>
            <a:ext cx="5730137" cy="367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4762" y="5312285"/>
            <a:ext cx="675640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59255" marR="5080" indent="-1647189">
              <a:lnSpc>
                <a:spcPts val="2100"/>
              </a:lnSpc>
              <a:spcBef>
                <a:spcPts val="220"/>
              </a:spcBef>
            </a:pPr>
            <a:r>
              <a:rPr spc="-235" dirty="0">
                <a:latin typeface="Arial"/>
                <a:cs typeface="Arial"/>
              </a:rPr>
              <a:t>Instead </a:t>
            </a:r>
            <a:r>
              <a:rPr spc="-185" dirty="0">
                <a:latin typeface="Arial"/>
                <a:cs typeface="Arial"/>
              </a:rPr>
              <a:t>of </a:t>
            </a:r>
            <a:r>
              <a:rPr spc="-250" dirty="0">
                <a:latin typeface="Arial"/>
                <a:cs typeface="Arial"/>
              </a:rPr>
              <a:t>using </a:t>
            </a:r>
            <a:r>
              <a:rPr spc="-310" dirty="0">
                <a:latin typeface="Arial"/>
                <a:cs typeface="Arial"/>
              </a:rPr>
              <a:t>many </a:t>
            </a:r>
            <a:r>
              <a:rPr spc="-235" dirty="0">
                <a:latin typeface="Arial"/>
                <a:cs typeface="Arial"/>
              </a:rPr>
              <a:t>sine </a:t>
            </a:r>
            <a:r>
              <a:rPr spc="-320" dirty="0">
                <a:latin typeface="Arial"/>
                <a:cs typeface="Arial"/>
              </a:rPr>
              <a:t>waves </a:t>
            </a:r>
            <a:r>
              <a:rPr spc="-185" dirty="0">
                <a:latin typeface="Arial"/>
                <a:cs typeface="Arial"/>
              </a:rPr>
              <a:t>with </a:t>
            </a:r>
            <a:r>
              <a:rPr spc="-190" dirty="0">
                <a:latin typeface="Arial"/>
                <a:cs typeface="Arial"/>
              </a:rPr>
              <a:t>diﬀerent </a:t>
            </a:r>
            <a:r>
              <a:rPr spc="-225" dirty="0">
                <a:latin typeface="Arial"/>
                <a:cs typeface="Arial"/>
              </a:rPr>
              <a:t>frequencies, time-frequency </a:t>
            </a:r>
            <a:r>
              <a:rPr spc="-235" dirty="0">
                <a:latin typeface="Arial"/>
                <a:cs typeface="Arial"/>
              </a:rPr>
              <a:t>decomposition  </a:t>
            </a:r>
            <a:r>
              <a:rPr spc="-305" dirty="0">
                <a:latin typeface="Arial"/>
                <a:cs typeface="Arial"/>
              </a:rPr>
              <a:t>uses </a:t>
            </a:r>
            <a:r>
              <a:rPr spc="-310" dirty="0">
                <a:latin typeface="Arial"/>
                <a:cs typeface="Arial"/>
              </a:rPr>
              <a:t>many </a:t>
            </a:r>
            <a:r>
              <a:rPr spc="-260" dirty="0">
                <a:latin typeface="Arial"/>
                <a:cs typeface="Arial"/>
              </a:rPr>
              <a:t>wavelets </a:t>
            </a:r>
            <a:r>
              <a:rPr spc="-185" dirty="0">
                <a:latin typeface="Arial"/>
                <a:cs typeface="Arial"/>
              </a:rPr>
              <a:t>with </a:t>
            </a:r>
            <a:r>
              <a:rPr spc="-190" dirty="0">
                <a:latin typeface="Arial"/>
                <a:cs typeface="Arial"/>
              </a:rPr>
              <a:t>diﬀerent</a:t>
            </a:r>
            <a:r>
              <a:rPr spc="-390" dirty="0">
                <a:latin typeface="Arial"/>
                <a:cs typeface="Arial"/>
              </a:rPr>
              <a:t> </a:t>
            </a:r>
            <a:r>
              <a:rPr spc="-225" dirty="0">
                <a:latin typeface="Arial"/>
                <a:cs typeface="Arial"/>
              </a:rPr>
              <a:t>frequencies.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5085" y="2798230"/>
            <a:ext cx="2438520" cy="574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15501" y="3168747"/>
            <a:ext cx="694265" cy="548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3287" y="3399904"/>
            <a:ext cx="207818" cy="187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9700" y="34210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5756" y="1529541"/>
            <a:ext cx="207818" cy="191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2400" y="15541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5756" y="4135581"/>
            <a:ext cx="207818" cy="187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2400" y="41576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1927" y="4098174"/>
            <a:ext cx="203661" cy="187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65798" y="4119562"/>
            <a:ext cx="114300" cy="96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34397" y="3295995"/>
            <a:ext cx="203661" cy="187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78498" y="33194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4397" y="1529541"/>
            <a:ext cx="203661" cy="1911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8498" y="15541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1473" y="1546166"/>
            <a:ext cx="203661" cy="187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6500" y="15668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004" y="2635133"/>
            <a:ext cx="203661" cy="1911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3800" y="26590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1473" y="3765665"/>
            <a:ext cx="203661" cy="1911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6500" y="37893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7812" y="2851265"/>
            <a:ext cx="203661" cy="1911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3300" y="28749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0280" y="4148050"/>
            <a:ext cx="203661" cy="187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5998" y="4170362"/>
            <a:ext cx="114300" cy="96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0280" y="1824643"/>
            <a:ext cx="203661" cy="187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5998" y="18462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9676" y="2245892"/>
            <a:ext cx="21278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85" dirty="0">
                <a:latin typeface="Arial"/>
                <a:cs typeface="Arial"/>
                <a:hlinkClick r:id="rId2"/>
              </a:rPr>
              <a:t>http://moargeek.com/2014/07/29/nerd-nerd-nerd-nerd-word/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2004" y="2950408"/>
            <a:ext cx="7798073" cy="2675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5084" y="63237"/>
            <a:ext cx="3343275" cy="1630575"/>
          </a:xfrm>
          <a:prstGeom prst="rect">
            <a:avLst/>
          </a:prstGeom>
          <a:solidFill>
            <a:srgbClr val="F5F5F5"/>
          </a:solidFill>
          <a:ln w="25399">
            <a:solidFill>
              <a:srgbClr val="919191"/>
            </a:solidFill>
          </a:ln>
        </p:spPr>
        <p:txBody>
          <a:bodyPr vert="horz" wrap="square" lIns="0" tIns="16700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3189" marR="110489">
              <a:lnSpc>
                <a:spcPts val="3800"/>
              </a:lnSpc>
              <a:spcBef>
                <a:spcPts val="1315"/>
              </a:spcBef>
            </a:pPr>
            <a:r>
              <a:rPr sz="3200" spc="90" dirty="0"/>
              <a:t>Wavelet  </a:t>
            </a:r>
            <a:r>
              <a:rPr sz="3200" spc="70" dirty="0"/>
              <a:t>Convolution </a:t>
            </a:r>
            <a:r>
              <a:rPr sz="3200" spc="-35" dirty="0"/>
              <a:t>as</a:t>
            </a:r>
            <a:r>
              <a:rPr sz="3200" spc="-275" dirty="0"/>
              <a:t> </a:t>
            </a:r>
            <a:r>
              <a:rPr sz="3200" spc="-30" dirty="0"/>
              <a:t>a  </a:t>
            </a:r>
            <a:r>
              <a:rPr sz="3200" spc="40" dirty="0"/>
              <a:t>Bandpass</a:t>
            </a:r>
            <a:r>
              <a:rPr sz="3200" spc="-110" dirty="0"/>
              <a:t> </a:t>
            </a:r>
            <a:r>
              <a:rPr sz="3200" spc="55" dirty="0"/>
              <a:t>Filter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403824" y="2330336"/>
            <a:ext cx="277177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spc="-415" dirty="0">
                <a:latin typeface="Arial"/>
                <a:cs typeface="Arial"/>
              </a:rPr>
              <a:t>Remember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295" dirty="0">
                <a:latin typeface="Arial"/>
                <a:cs typeface="Arial"/>
              </a:rPr>
              <a:t>convolution </a:t>
            </a:r>
            <a:r>
              <a:rPr sz="2400" spc="-265" dirty="0">
                <a:latin typeface="Arial"/>
                <a:cs typeface="Arial"/>
              </a:rPr>
              <a:t>is  </a:t>
            </a:r>
            <a:r>
              <a:rPr sz="2400" spc="-285" dirty="0">
                <a:latin typeface="Arial"/>
                <a:cs typeface="Arial"/>
              </a:rPr>
              <a:t>the </a:t>
            </a:r>
            <a:r>
              <a:rPr sz="2400" spc="-305" dirty="0">
                <a:latin typeface="Arial"/>
                <a:cs typeface="Arial"/>
              </a:rPr>
              <a:t>time-varying </a:t>
            </a:r>
            <a:r>
              <a:rPr sz="2400" spc="-340" dirty="0">
                <a:latin typeface="Arial"/>
                <a:cs typeface="Arial"/>
              </a:rPr>
              <a:t>mapping  between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285" dirty="0">
                <a:latin typeface="Arial"/>
                <a:cs typeface="Arial"/>
              </a:rPr>
              <a:t>kernel </a:t>
            </a:r>
            <a:r>
              <a:rPr sz="2400" spc="-280" dirty="0">
                <a:latin typeface="Arial"/>
                <a:cs typeface="Arial"/>
              </a:rPr>
              <a:t>(here </a:t>
            </a:r>
            <a:r>
              <a:rPr sz="2400" spc="-285" dirty="0">
                <a:latin typeface="Arial"/>
                <a:cs typeface="Arial"/>
              </a:rPr>
              <a:t>the  </a:t>
            </a:r>
            <a:r>
              <a:rPr sz="2400" spc="-305" dirty="0">
                <a:latin typeface="Arial"/>
                <a:cs typeface="Arial"/>
              </a:rPr>
              <a:t>wavelet) </a:t>
            </a:r>
            <a:r>
              <a:rPr sz="2400" spc="-340" dirty="0">
                <a:latin typeface="Arial"/>
                <a:cs typeface="Arial"/>
              </a:rPr>
              <a:t>and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305" dirty="0">
                <a:latin typeface="Arial"/>
                <a:cs typeface="Arial"/>
              </a:rPr>
              <a:t>signal</a:t>
            </a:r>
            <a:r>
              <a:rPr sz="2400" spc="-440" dirty="0">
                <a:latin typeface="Arial"/>
                <a:cs typeface="Arial"/>
              </a:rPr>
              <a:t> </a:t>
            </a:r>
            <a:r>
              <a:rPr sz="2400" spc="-405" dirty="0">
                <a:latin typeface="Arial"/>
                <a:cs typeface="Arial"/>
              </a:rPr>
              <a:t>(EEG).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5249" y="76961"/>
            <a:ext cx="5287252" cy="6661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researchgate.net/profile/Ole_Jensen3/publication/267748206/figure/fig4/AS:295684810002435@1447508160230/Effect-of-window-length-zero-padding-and-tapering-on-short-window-Fourier-Transform-A_W640.jpg">
            <a:extLst>
              <a:ext uri="{FF2B5EF4-FFF2-40B4-BE49-F238E27FC236}">
                <a16:creationId xmlns:a16="http://schemas.microsoft.com/office/drawing/2014/main" id="{504A5F81-C4EB-4AC6-9A04-4BECF8C6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3" y="0"/>
            <a:ext cx="5729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909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otorbehaviour.files.wordpress.com/2011/07/erp_averaging_moura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04" y="1165728"/>
            <a:ext cx="6722791" cy="508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2139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pic>
        <p:nvPicPr>
          <p:cNvPr id="4098" name="Picture 2" descr="Where Do ERPs Come From?&#10;To be recorded at a distance, large numbers of neurons&#10;must have similar voltage fields&#10;Equivalen...">
            <a:extLst>
              <a:ext uri="{FF2B5EF4-FFF2-40B4-BE49-F238E27FC236}">
                <a16:creationId xmlns:a16="http://schemas.microsoft.com/office/drawing/2014/main" id="{16D4FCC7-FA39-49D9-A751-1CBB33135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216109" y="2118167"/>
            <a:ext cx="5934693" cy="44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14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CE10-D78D-49E6-AA47-A2996C67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Resting membrane potential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-70 mV on inside of cell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Action potentials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Triggered when membrane potential goes sufficiently positive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Starts at axon hillock and travels down axon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Rarely contributes to scalp EEG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Postsynaptic potentials (PSPs)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Neurotransmitter binds with receptor, opens ion channels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Excitatory: Positive charges move into cell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Inhibitory: Negative charges move into cell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The origin of most EEG signals</a:t>
            </a:r>
          </a:p>
        </p:txBody>
      </p:sp>
    </p:spTree>
    <p:extLst>
      <p:ext uri="{BB962C8B-B14F-4D97-AF65-F5344CB8AC3E}">
        <p14:creationId xmlns:p14="http://schemas.microsoft.com/office/powerpoint/2010/main" val="8325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5000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Time-Frequency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3142"/>
            <a:ext cx="10972800" cy="4651393"/>
          </a:xfrm>
        </p:spPr>
        <p:txBody>
          <a:bodyPr/>
          <a:lstStyle/>
          <a:p>
            <a:r>
              <a:rPr lang="en-US" dirty="0"/>
              <a:t>We model our signal as a linear combination of sine waves</a:t>
            </a:r>
          </a:p>
          <a:p>
            <a:endParaRPr lang="en-CA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48FF88A-9AB5-49A5-A261-6CF947AEE078}"/>
              </a:ext>
            </a:extLst>
          </p:cNvPr>
          <p:cNvSpPr/>
          <p:nvPr/>
        </p:nvSpPr>
        <p:spPr>
          <a:xfrm>
            <a:off x="1873773" y="2879696"/>
            <a:ext cx="3894958" cy="147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480B005-FAE3-4719-B0CA-9CEF6F89B95E}"/>
              </a:ext>
            </a:extLst>
          </p:cNvPr>
          <p:cNvSpPr/>
          <p:nvPr/>
        </p:nvSpPr>
        <p:spPr>
          <a:xfrm>
            <a:off x="6025544" y="2903565"/>
            <a:ext cx="4394353" cy="3525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1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5461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D6DCE-6FBB-4EC8-BDC9-66FD10C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ere Do ERPs Come From?&#10;Scalp-recorded potentials are&#10;possible only for layered&#10;structures with consistent&#10;orientations&#10;P...">
            <a:extLst>
              <a:ext uri="{FF2B5EF4-FFF2-40B4-BE49-F238E27FC236}">
                <a16:creationId xmlns:a16="http://schemas.microsoft.com/office/drawing/2014/main" id="{C6CC9316-6E26-4E64-8903-9ADA7C11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1690688"/>
            <a:ext cx="6696075" cy="50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D6DCE-6FBB-4EC8-BDC9-66FD10C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Magnetoencephalography (MEG)&#10;Magnetic fields travel around electrical dipoles&#10;The skull is transparent to magnetism -- les...">
            <a:extLst>
              <a:ext uri="{FF2B5EF4-FFF2-40B4-BE49-F238E27FC236}">
                <a16:creationId xmlns:a16="http://schemas.microsoft.com/office/drawing/2014/main" id="{B49F09BF-5B3E-4CA6-A75A-3322241F1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7"/>
          <a:stretch/>
        </p:blipFill>
        <p:spPr bwMode="auto">
          <a:xfrm>
            <a:off x="2147411" y="1945928"/>
            <a:ext cx="7897178" cy="47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19032" y="1620372"/>
            <a:ext cx="7940488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187388" y="3176868"/>
            <a:ext cx="7681632" cy="1121"/>
          </a:xfrm>
          <a:custGeom>
            <a:avLst/>
            <a:gdLst/>
            <a:ahLst/>
            <a:cxnLst/>
            <a:rect l="l" t="t" r="r" b="b"/>
            <a:pathLst>
              <a:path w="8705850" h="1270">
                <a:moveTo>
                  <a:pt x="0" y="0"/>
                </a:moveTo>
                <a:lnTo>
                  <a:pt x="8705850" y="127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860057" y="3107391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90" h="161289">
                <a:moveTo>
                  <a:pt x="0" y="0"/>
                </a:moveTo>
                <a:lnTo>
                  <a:pt x="0" y="161289"/>
                </a:lnTo>
                <a:lnTo>
                  <a:pt x="161290" y="800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123515" y="3894045"/>
            <a:ext cx="7939368" cy="1978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187388" y="6192371"/>
            <a:ext cx="3771900" cy="2241"/>
          </a:xfrm>
          <a:custGeom>
            <a:avLst/>
            <a:gdLst/>
            <a:ahLst/>
            <a:cxnLst/>
            <a:rect l="l" t="t" r="r" b="b"/>
            <a:pathLst>
              <a:path w="4274820" h="2540">
                <a:moveTo>
                  <a:pt x="0" y="0"/>
                </a:moveTo>
                <a:lnTo>
                  <a:pt x="4274820" y="2539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950324" y="6122895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89" h="161290">
                <a:moveTo>
                  <a:pt x="0" y="0"/>
                </a:moveTo>
                <a:lnTo>
                  <a:pt x="0" y="161290"/>
                </a:lnTo>
                <a:lnTo>
                  <a:pt x="16128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452533" y="6249521"/>
            <a:ext cx="111218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Frequency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2651" y="3232897"/>
            <a:ext cx="5070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Tim</a:t>
            </a:r>
            <a:r>
              <a:rPr sz="1588" spc="-4" dirty="0">
                <a:latin typeface="Lucida Console"/>
                <a:cs typeface="Lucida Console"/>
              </a:rPr>
              <a:t>e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4607560" y="0"/>
                </a:moveTo>
                <a:lnTo>
                  <a:pt x="0" y="0"/>
                </a:lnTo>
                <a:lnTo>
                  <a:pt x="0" y="3239770"/>
                </a:lnTo>
                <a:lnTo>
                  <a:pt x="4607560" y="3239770"/>
                </a:lnTo>
                <a:lnTo>
                  <a:pt x="4607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2303779" y="3239770"/>
                </a:moveTo>
                <a:lnTo>
                  <a:pt x="0" y="3239770"/>
                </a:lnTo>
                <a:lnTo>
                  <a:pt x="0" y="0"/>
                </a:lnTo>
                <a:lnTo>
                  <a:pt x="4607560" y="0"/>
                </a:lnTo>
                <a:lnTo>
                  <a:pt x="4607560" y="3239770"/>
                </a:lnTo>
                <a:lnTo>
                  <a:pt x="2303779" y="3239770"/>
                </a:lnTo>
                <a:close/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2033869" y="6250640"/>
            <a:ext cx="4359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0</a:t>
            </a:r>
            <a:r>
              <a:rPr sz="1588" spc="-7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2491" y="6282017"/>
            <a:ext cx="5479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Arial"/>
                <a:cs typeface="Arial"/>
              </a:rPr>
              <a:t>50</a:t>
            </a:r>
            <a:r>
              <a:rPr sz="1588" spc="-75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62150" y="3753972"/>
            <a:ext cx="0" cy="2342029"/>
          </a:xfrm>
          <a:custGeom>
            <a:avLst/>
            <a:gdLst/>
            <a:ahLst/>
            <a:cxnLst/>
            <a:rect l="l" t="t" r="r" b="b"/>
            <a:pathLst>
              <a:path h="2654300">
                <a:moveTo>
                  <a:pt x="0" y="2654300"/>
                </a:moveTo>
                <a:lnTo>
                  <a:pt x="0" y="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1890434" y="3620622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81280" y="0"/>
                </a:moveTo>
                <a:lnTo>
                  <a:pt x="0" y="162559"/>
                </a:lnTo>
                <a:lnTo>
                  <a:pt x="162560" y="162559"/>
                </a:lnTo>
                <a:lnTo>
                  <a:pt x="81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1684872" y="4564873"/>
            <a:ext cx="230832" cy="628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1769"/>
              </a:lnSpc>
            </a:pPr>
            <a:r>
              <a:rPr sz="1588" spc="-4" dirty="0">
                <a:latin typeface="Lucida Console"/>
                <a:cs typeface="Lucida Console"/>
              </a:rPr>
              <a:t>Powe</a:t>
            </a:r>
            <a:r>
              <a:rPr sz="1588" dirty="0">
                <a:latin typeface="Lucida Console"/>
                <a:cs typeface="Lucida Console"/>
              </a:rPr>
              <a:t>r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23247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0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30603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1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152651" y="546848"/>
            <a:ext cx="7886700" cy="77871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(De) Composing a signal</a:t>
            </a:r>
            <a:endParaRPr lang="en-US" sz="3600" b="1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476819" y="4003862"/>
            <a:ext cx="3965943" cy="15059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Peaks in frequency domain (left) correspond to an oscillatory component in time domain (above)</a:t>
            </a:r>
          </a:p>
        </p:txBody>
      </p:sp>
    </p:spTree>
    <p:extLst>
      <p:ext uri="{BB962C8B-B14F-4D97-AF65-F5344CB8AC3E}">
        <p14:creationId xmlns:p14="http://schemas.microsoft.com/office/powerpoint/2010/main" val="7206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19032" y="1620372"/>
            <a:ext cx="7940488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187388" y="3176868"/>
            <a:ext cx="7681632" cy="1121"/>
          </a:xfrm>
          <a:custGeom>
            <a:avLst/>
            <a:gdLst/>
            <a:ahLst/>
            <a:cxnLst/>
            <a:rect l="l" t="t" r="r" b="b"/>
            <a:pathLst>
              <a:path w="8705850" h="1270">
                <a:moveTo>
                  <a:pt x="0" y="0"/>
                </a:moveTo>
                <a:lnTo>
                  <a:pt x="8705850" y="127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860057" y="3107391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90" h="161289">
                <a:moveTo>
                  <a:pt x="0" y="0"/>
                </a:moveTo>
                <a:lnTo>
                  <a:pt x="0" y="161289"/>
                </a:lnTo>
                <a:lnTo>
                  <a:pt x="161290" y="800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123515" y="3894045"/>
            <a:ext cx="7939368" cy="1978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187388" y="6192371"/>
            <a:ext cx="3771900" cy="2241"/>
          </a:xfrm>
          <a:custGeom>
            <a:avLst/>
            <a:gdLst/>
            <a:ahLst/>
            <a:cxnLst/>
            <a:rect l="l" t="t" r="r" b="b"/>
            <a:pathLst>
              <a:path w="4274820" h="2540">
                <a:moveTo>
                  <a:pt x="0" y="0"/>
                </a:moveTo>
                <a:lnTo>
                  <a:pt x="4274820" y="2539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950324" y="6122895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89" h="161290">
                <a:moveTo>
                  <a:pt x="0" y="0"/>
                </a:moveTo>
                <a:lnTo>
                  <a:pt x="0" y="161290"/>
                </a:lnTo>
                <a:lnTo>
                  <a:pt x="16128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452533" y="6249521"/>
            <a:ext cx="111218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Frequency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2651" y="3232897"/>
            <a:ext cx="5070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Tim</a:t>
            </a:r>
            <a:r>
              <a:rPr sz="1588" spc="-4" dirty="0">
                <a:latin typeface="Lucida Console"/>
                <a:cs typeface="Lucida Console"/>
              </a:rPr>
              <a:t>e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4607560" y="0"/>
                </a:moveTo>
                <a:lnTo>
                  <a:pt x="0" y="0"/>
                </a:lnTo>
                <a:lnTo>
                  <a:pt x="0" y="3239770"/>
                </a:lnTo>
                <a:lnTo>
                  <a:pt x="4607560" y="3239770"/>
                </a:lnTo>
                <a:lnTo>
                  <a:pt x="4607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2303779" y="3239770"/>
                </a:moveTo>
                <a:lnTo>
                  <a:pt x="0" y="3239770"/>
                </a:lnTo>
                <a:lnTo>
                  <a:pt x="0" y="0"/>
                </a:lnTo>
                <a:lnTo>
                  <a:pt x="4607560" y="0"/>
                </a:lnTo>
                <a:lnTo>
                  <a:pt x="4607560" y="3239770"/>
                </a:lnTo>
                <a:lnTo>
                  <a:pt x="2303779" y="3239770"/>
                </a:lnTo>
                <a:close/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2119032" y="1993525"/>
            <a:ext cx="7937126" cy="479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2330824" y="3769658"/>
            <a:ext cx="313765" cy="312644"/>
          </a:xfrm>
          <a:custGeom>
            <a:avLst/>
            <a:gdLst/>
            <a:ahLst/>
            <a:cxnLst/>
            <a:rect l="l" t="t" r="r" b="b"/>
            <a:pathLst>
              <a:path w="355600" h="354329">
                <a:moveTo>
                  <a:pt x="177800" y="0"/>
                </a:moveTo>
                <a:lnTo>
                  <a:pt x="225807" y="6108"/>
                </a:lnTo>
                <a:lnTo>
                  <a:pt x="268487" y="23471"/>
                </a:lnTo>
                <a:lnTo>
                  <a:pt x="304323" y="50641"/>
                </a:lnTo>
                <a:lnTo>
                  <a:pt x="331799" y="86171"/>
                </a:lnTo>
                <a:lnTo>
                  <a:pt x="349396" y="128616"/>
                </a:lnTo>
                <a:lnTo>
                  <a:pt x="355600" y="176530"/>
                </a:lnTo>
                <a:lnTo>
                  <a:pt x="349396" y="224978"/>
                </a:lnTo>
                <a:lnTo>
                  <a:pt x="331799" y="267781"/>
                </a:lnTo>
                <a:lnTo>
                  <a:pt x="304323" y="303530"/>
                </a:lnTo>
                <a:lnTo>
                  <a:pt x="268487" y="330811"/>
                </a:lnTo>
                <a:lnTo>
                  <a:pt x="225807" y="348215"/>
                </a:lnTo>
                <a:lnTo>
                  <a:pt x="177800" y="354330"/>
                </a:lnTo>
                <a:lnTo>
                  <a:pt x="129792" y="348215"/>
                </a:lnTo>
                <a:lnTo>
                  <a:pt x="87112" y="330811"/>
                </a:lnTo>
                <a:lnTo>
                  <a:pt x="51276" y="303530"/>
                </a:lnTo>
                <a:lnTo>
                  <a:pt x="23800" y="267781"/>
                </a:lnTo>
                <a:lnTo>
                  <a:pt x="6203" y="224978"/>
                </a:lnTo>
                <a:lnTo>
                  <a:pt x="0" y="176530"/>
                </a:lnTo>
                <a:lnTo>
                  <a:pt x="6203" y="128616"/>
                </a:lnTo>
                <a:lnTo>
                  <a:pt x="23800" y="86171"/>
                </a:lnTo>
                <a:lnTo>
                  <a:pt x="51276" y="50641"/>
                </a:lnTo>
                <a:lnTo>
                  <a:pt x="87112" y="23471"/>
                </a:lnTo>
                <a:lnTo>
                  <a:pt x="129792" y="6108"/>
                </a:lnTo>
                <a:lnTo>
                  <a:pt x="177800" y="0"/>
                </a:lnTo>
                <a:close/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330824" y="37696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644588" y="40834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2033869" y="6250640"/>
            <a:ext cx="4359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0</a:t>
            </a:r>
            <a:r>
              <a:rPr sz="1588" spc="-7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2491" y="6282017"/>
            <a:ext cx="5479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Arial"/>
                <a:cs typeface="Arial"/>
              </a:rPr>
              <a:t>50</a:t>
            </a:r>
            <a:r>
              <a:rPr sz="1588" spc="-75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62150" y="3753972"/>
            <a:ext cx="0" cy="2342029"/>
          </a:xfrm>
          <a:custGeom>
            <a:avLst/>
            <a:gdLst/>
            <a:ahLst/>
            <a:cxnLst/>
            <a:rect l="l" t="t" r="r" b="b"/>
            <a:pathLst>
              <a:path h="2654300">
                <a:moveTo>
                  <a:pt x="0" y="2654300"/>
                </a:moveTo>
                <a:lnTo>
                  <a:pt x="0" y="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1890434" y="3620622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81280" y="0"/>
                </a:moveTo>
                <a:lnTo>
                  <a:pt x="0" y="162559"/>
                </a:lnTo>
                <a:lnTo>
                  <a:pt x="162560" y="162559"/>
                </a:lnTo>
                <a:lnTo>
                  <a:pt x="81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1684872" y="4564873"/>
            <a:ext cx="230832" cy="628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1769"/>
              </a:lnSpc>
            </a:pPr>
            <a:r>
              <a:rPr sz="1588" spc="-4" dirty="0">
                <a:latin typeface="Lucida Console"/>
                <a:cs typeface="Lucida Console"/>
              </a:rPr>
              <a:t>Powe</a:t>
            </a:r>
            <a:r>
              <a:rPr sz="1588" dirty="0">
                <a:latin typeface="Lucida Console"/>
                <a:cs typeface="Lucida Console"/>
              </a:rPr>
              <a:t>r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23247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0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30603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1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6476819" y="4003862"/>
            <a:ext cx="3965943" cy="15059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Peaks in frequency domain (left) correspond to an oscillatory component in time domain (above)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2152651" y="546848"/>
            <a:ext cx="7886700" cy="77871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600"/>
              <a:t>(De) Composing a signal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370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19032" y="1620372"/>
            <a:ext cx="7940488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187388" y="3176868"/>
            <a:ext cx="7681632" cy="1121"/>
          </a:xfrm>
          <a:custGeom>
            <a:avLst/>
            <a:gdLst/>
            <a:ahLst/>
            <a:cxnLst/>
            <a:rect l="l" t="t" r="r" b="b"/>
            <a:pathLst>
              <a:path w="8705850" h="1270">
                <a:moveTo>
                  <a:pt x="0" y="0"/>
                </a:moveTo>
                <a:lnTo>
                  <a:pt x="8705850" y="127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860057" y="3107391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90" h="161289">
                <a:moveTo>
                  <a:pt x="0" y="0"/>
                </a:moveTo>
                <a:lnTo>
                  <a:pt x="0" y="161289"/>
                </a:lnTo>
                <a:lnTo>
                  <a:pt x="161290" y="800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123515" y="3894045"/>
            <a:ext cx="7939368" cy="1978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187388" y="6192371"/>
            <a:ext cx="3771900" cy="2241"/>
          </a:xfrm>
          <a:custGeom>
            <a:avLst/>
            <a:gdLst/>
            <a:ahLst/>
            <a:cxnLst/>
            <a:rect l="l" t="t" r="r" b="b"/>
            <a:pathLst>
              <a:path w="4274820" h="2540">
                <a:moveTo>
                  <a:pt x="0" y="0"/>
                </a:moveTo>
                <a:lnTo>
                  <a:pt x="4274820" y="2539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950324" y="6122895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89" h="161290">
                <a:moveTo>
                  <a:pt x="0" y="0"/>
                </a:moveTo>
                <a:lnTo>
                  <a:pt x="0" y="161290"/>
                </a:lnTo>
                <a:lnTo>
                  <a:pt x="16128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452533" y="6249521"/>
            <a:ext cx="111218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Frequency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2651" y="3232897"/>
            <a:ext cx="5070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Tim</a:t>
            </a:r>
            <a:r>
              <a:rPr sz="1588" spc="-4" dirty="0">
                <a:latin typeface="Lucida Console"/>
                <a:cs typeface="Lucida Console"/>
              </a:rPr>
              <a:t>e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4607560" y="0"/>
                </a:moveTo>
                <a:lnTo>
                  <a:pt x="0" y="0"/>
                </a:lnTo>
                <a:lnTo>
                  <a:pt x="0" y="3239770"/>
                </a:lnTo>
                <a:lnTo>
                  <a:pt x="4607560" y="3239770"/>
                </a:lnTo>
                <a:lnTo>
                  <a:pt x="4607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2303779" y="3239770"/>
                </a:moveTo>
                <a:lnTo>
                  <a:pt x="0" y="3239770"/>
                </a:lnTo>
                <a:lnTo>
                  <a:pt x="0" y="0"/>
                </a:lnTo>
                <a:lnTo>
                  <a:pt x="4607560" y="0"/>
                </a:lnTo>
                <a:lnTo>
                  <a:pt x="4607560" y="3239770"/>
                </a:lnTo>
                <a:lnTo>
                  <a:pt x="2303779" y="3239770"/>
                </a:lnTo>
                <a:close/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2119032" y="1993525"/>
            <a:ext cx="7937126" cy="479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2632263" y="4733365"/>
            <a:ext cx="313765" cy="313765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225807" y="6114"/>
                </a:lnTo>
                <a:lnTo>
                  <a:pt x="268487" y="23518"/>
                </a:lnTo>
                <a:lnTo>
                  <a:pt x="304323" y="50800"/>
                </a:lnTo>
                <a:lnTo>
                  <a:pt x="331799" y="86548"/>
                </a:lnTo>
                <a:lnTo>
                  <a:pt x="349396" y="129351"/>
                </a:lnTo>
                <a:lnTo>
                  <a:pt x="355600" y="177800"/>
                </a:lnTo>
                <a:lnTo>
                  <a:pt x="349396" y="225807"/>
                </a:lnTo>
                <a:lnTo>
                  <a:pt x="331799" y="268487"/>
                </a:lnTo>
                <a:lnTo>
                  <a:pt x="304323" y="304323"/>
                </a:lnTo>
                <a:lnTo>
                  <a:pt x="268487" y="331799"/>
                </a:lnTo>
                <a:lnTo>
                  <a:pt x="225807" y="349396"/>
                </a:lnTo>
                <a:lnTo>
                  <a:pt x="177800" y="355600"/>
                </a:lnTo>
                <a:lnTo>
                  <a:pt x="129351" y="349396"/>
                </a:lnTo>
                <a:lnTo>
                  <a:pt x="86548" y="331799"/>
                </a:lnTo>
                <a:lnTo>
                  <a:pt x="50800" y="304323"/>
                </a:lnTo>
                <a:lnTo>
                  <a:pt x="23518" y="268487"/>
                </a:lnTo>
                <a:lnTo>
                  <a:pt x="6114" y="225807"/>
                </a:lnTo>
                <a:lnTo>
                  <a:pt x="0" y="177800"/>
                </a:lnTo>
                <a:lnTo>
                  <a:pt x="6114" y="129351"/>
                </a:lnTo>
                <a:lnTo>
                  <a:pt x="23518" y="86548"/>
                </a:lnTo>
                <a:lnTo>
                  <a:pt x="50800" y="50800"/>
                </a:lnTo>
                <a:lnTo>
                  <a:pt x="86548" y="23518"/>
                </a:lnTo>
                <a:lnTo>
                  <a:pt x="129351" y="6114"/>
                </a:lnTo>
                <a:lnTo>
                  <a:pt x="177800" y="0"/>
                </a:lnTo>
                <a:close/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632262" y="47333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946026" y="50471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2033869" y="6250640"/>
            <a:ext cx="4359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0</a:t>
            </a:r>
            <a:r>
              <a:rPr sz="1588" spc="-7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2491" y="6282017"/>
            <a:ext cx="5479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Arial"/>
                <a:cs typeface="Arial"/>
              </a:rPr>
              <a:t>50</a:t>
            </a:r>
            <a:r>
              <a:rPr sz="1588" spc="-75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62150" y="3753972"/>
            <a:ext cx="0" cy="2342029"/>
          </a:xfrm>
          <a:custGeom>
            <a:avLst/>
            <a:gdLst/>
            <a:ahLst/>
            <a:cxnLst/>
            <a:rect l="l" t="t" r="r" b="b"/>
            <a:pathLst>
              <a:path h="2654300">
                <a:moveTo>
                  <a:pt x="0" y="2654300"/>
                </a:moveTo>
                <a:lnTo>
                  <a:pt x="0" y="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1890434" y="3620622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81280" y="0"/>
                </a:moveTo>
                <a:lnTo>
                  <a:pt x="0" y="162559"/>
                </a:lnTo>
                <a:lnTo>
                  <a:pt x="162560" y="162559"/>
                </a:lnTo>
                <a:lnTo>
                  <a:pt x="81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1684872" y="4564873"/>
            <a:ext cx="230832" cy="628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1769"/>
              </a:lnSpc>
            </a:pPr>
            <a:r>
              <a:rPr sz="1588" spc="-4" dirty="0">
                <a:latin typeface="Lucida Console"/>
                <a:cs typeface="Lucida Console"/>
              </a:rPr>
              <a:t>Powe</a:t>
            </a:r>
            <a:r>
              <a:rPr sz="1588" dirty="0">
                <a:latin typeface="Lucida Console"/>
                <a:cs typeface="Lucida Console"/>
              </a:rPr>
              <a:t>r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23247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0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30603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1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6476819" y="4003862"/>
            <a:ext cx="3965943" cy="15059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Peaks in frequency domain (left) correspond to an oscillatory component in time domain (above)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52651" y="546848"/>
            <a:ext cx="7886700" cy="77871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(De) Composing a signal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41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19032" y="1620372"/>
            <a:ext cx="7940488" cy="120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187388" y="3176868"/>
            <a:ext cx="7681632" cy="1121"/>
          </a:xfrm>
          <a:custGeom>
            <a:avLst/>
            <a:gdLst/>
            <a:ahLst/>
            <a:cxnLst/>
            <a:rect l="l" t="t" r="r" b="b"/>
            <a:pathLst>
              <a:path w="8705850" h="1270">
                <a:moveTo>
                  <a:pt x="0" y="0"/>
                </a:moveTo>
                <a:lnTo>
                  <a:pt x="8705850" y="127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860057" y="3107391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90" h="161289">
                <a:moveTo>
                  <a:pt x="0" y="0"/>
                </a:moveTo>
                <a:lnTo>
                  <a:pt x="0" y="161289"/>
                </a:lnTo>
                <a:lnTo>
                  <a:pt x="161290" y="800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123515" y="3894045"/>
            <a:ext cx="7939368" cy="1978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187388" y="6192371"/>
            <a:ext cx="3771900" cy="2241"/>
          </a:xfrm>
          <a:custGeom>
            <a:avLst/>
            <a:gdLst/>
            <a:ahLst/>
            <a:cxnLst/>
            <a:rect l="l" t="t" r="r" b="b"/>
            <a:pathLst>
              <a:path w="4274820" h="2540">
                <a:moveTo>
                  <a:pt x="0" y="0"/>
                </a:moveTo>
                <a:lnTo>
                  <a:pt x="4274820" y="2539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950324" y="6122895"/>
            <a:ext cx="142315" cy="142315"/>
          </a:xfrm>
          <a:custGeom>
            <a:avLst/>
            <a:gdLst/>
            <a:ahLst/>
            <a:cxnLst/>
            <a:rect l="l" t="t" r="r" b="b"/>
            <a:pathLst>
              <a:path w="161289" h="161290">
                <a:moveTo>
                  <a:pt x="0" y="0"/>
                </a:moveTo>
                <a:lnTo>
                  <a:pt x="0" y="161290"/>
                </a:lnTo>
                <a:lnTo>
                  <a:pt x="16128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452533" y="6249521"/>
            <a:ext cx="111218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Frequency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2651" y="3232897"/>
            <a:ext cx="5070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Lucida Console"/>
                <a:cs typeface="Lucida Console"/>
              </a:rPr>
              <a:t>Tim</a:t>
            </a:r>
            <a:r>
              <a:rPr sz="1588" spc="-4" dirty="0">
                <a:latin typeface="Lucida Console"/>
                <a:cs typeface="Lucida Console"/>
              </a:rPr>
              <a:t>e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4607560" y="0"/>
                </a:moveTo>
                <a:lnTo>
                  <a:pt x="0" y="0"/>
                </a:lnTo>
                <a:lnTo>
                  <a:pt x="0" y="3239770"/>
                </a:lnTo>
                <a:lnTo>
                  <a:pt x="4607560" y="3239770"/>
                </a:lnTo>
                <a:lnTo>
                  <a:pt x="4607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6094879" y="3557868"/>
            <a:ext cx="4065494" cy="2858621"/>
          </a:xfrm>
          <a:custGeom>
            <a:avLst/>
            <a:gdLst/>
            <a:ahLst/>
            <a:cxnLst/>
            <a:rect l="l" t="t" r="r" b="b"/>
            <a:pathLst>
              <a:path w="4607559" h="3239770">
                <a:moveTo>
                  <a:pt x="2303779" y="3239770"/>
                </a:moveTo>
                <a:lnTo>
                  <a:pt x="0" y="3239770"/>
                </a:lnTo>
                <a:lnTo>
                  <a:pt x="0" y="0"/>
                </a:lnTo>
                <a:lnTo>
                  <a:pt x="4607560" y="0"/>
                </a:lnTo>
                <a:lnTo>
                  <a:pt x="4607560" y="3239770"/>
                </a:lnTo>
                <a:lnTo>
                  <a:pt x="2303779" y="3239770"/>
                </a:lnTo>
                <a:close/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2119032" y="1993525"/>
            <a:ext cx="7937126" cy="479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3108512" y="5685865"/>
            <a:ext cx="313765" cy="313765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225807" y="6114"/>
                </a:lnTo>
                <a:lnTo>
                  <a:pt x="268487" y="23518"/>
                </a:lnTo>
                <a:lnTo>
                  <a:pt x="304323" y="50800"/>
                </a:lnTo>
                <a:lnTo>
                  <a:pt x="331799" y="86548"/>
                </a:lnTo>
                <a:lnTo>
                  <a:pt x="349396" y="129351"/>
                </a:lnTo>
                <a:lnTo>
                  <a:pt x="355600" y="177800"/>
                </a:lnTo>
                <a:lnTo>
                  <a:pt x="349396" y="225807"/>
                </a:lnTo>
                <a:lnTo>
                  <a:pt x="331799" y="268487"/>
                </a:lnTo>
                <a:lnTo>
                  <a:pt x="304323" y="304323"/>
                </a:lnTo>
                <a:lnTo>
                  <a:pt x="268487" y="331799"/>
                </a:lnTo>
                <a:lnTo>
                  <a:pt x="225807" y="349396"/>
                </a:lnTo>
                <a:lnTo>
                  <a:pt x="177800" y="355600"/>
                </a:lnTo>
                <a:lnTo>
                  <a:pt x="129351" y="349396"/>
                </a:lnTo>
                <a:lnTo>
                  <a:pt x="86548" y="331799"/>
                </a:lnTo>
                <a:lnTo>
                  <a:pt x="50800" y="304323"/>
                </a:lnTo>
                <a:lnTo>
                  <a:pt x="23518" y="268487"/>
                </a:lnTo>
                <a:lnTo>
                  <a:pt x="6114" y="225807"/>
                </a:lnTo>
                <a:lnTo>
                  <a:pt x="0" y="177800"/>
                </a:lnTo>
                <a:lnTo>
                  <a:pt x="6114" y="129351"/>
                </a:lnTo>
                <a:lnTo>
                  <a:pt x="23518" y="86548"/>
                </a:lnTo>
                <a:lnTo>
                  <a:pt x="50800" y="50800"/>
                </a:lnTo>
                <a:lnTo>
                  <a:pt x="86548" y="23518"/>
                </a:lnTo>
                <a:lnTo>
                  <a:pt x="129351" y="6114"/>
                </a:lnTo>
                <a:lnTo>
                  <a:pt x="177800" y="0"/>
                </a:lnTo>
                <a:close/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3108511" y="56858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3422276" y="59996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594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2033869" y="6250640"/>
            <a:ext cx="4359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0</a:t>
            </a:r>
            <a:r>
              <a:rPr sz="1588" spc="-7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2491" y="6282017"/>
            <a:ext cx="5479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Arial"/>
                <a:cs typeface="Arial"/>
              </a:rPr>
              <a:t>50</a:t>
            </a:r>
            <a:r>
              <a:rPr sz="1588" spc="-75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Hz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62150" y="3753972"/>
            <a:ext cx="0" cy="2342029"/>
          </a:xfrm>
          <a:custGeom>
            <a:avLst/>
            <a:gdLst/>
            <a:ahLst/>
            <a:cxnLst/>
            <a:rect l="l" t="t" r="r" b="b"/>
            <a:pathLst>
              <a:path h="2654300">
                <a:moveTo>
                  <a:pt x="0" y="2654300"/>
                </a:moveTo>
                <a:lnTo>
                  <a:pt x="0" y="0"/>
                </a:lnTo>
              </a:path>
            </a:pathLst>
          </a:custGeom>
          <a:ln w="53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1890434" y="3620622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81280" y="0"/>
                </a:moveTo>
                <a:lnTo>
                  <a:pt x="0" y="162559"/>
                </a:lnTo>
                <a:lnTo>
                  <a:pt x="162560" y="162559"/>
                </a:lnTo>
                <a:lnTo>
                  <a:pt x="81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1684872" y="4564873"/>
            <a:ext cx="230832" cy="628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1769"/>
              </a:lnSpc>
            </a:pPr>
            <a:r>
              <a:rPr sz="1588" spc="-4" dirty="0">
                <a:latin typeface="Lucida Console"/>
                <a:cs typeface="Lucida Console"/>
              </a:rPr>
              <a:t>Powe</a:t>
            </a:r>
            <a:r>
              <a:rPr sz="1588" dirty="0">
                <a:latin typeface="Lucida Console"/>
                <a:cs typeface="Lucida Console"/>
              </a:rPr>
              <a:t>r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23247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0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30603" y="3227294"/>
            <a:ext cx="6280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Lucida Console"/>
                <a:cs typeface="Lucida Console"/>
              </a:rPr>
              <a:t>1</a:t>
            </a:r>
            <a:r>
              <a:rPr sz="1588" spc="-88" dirty="0">
                <a:latin typeface="Lucida Console"/>
                <a:cs typeface="Lucida Console"/>
              </a:rPr>
              <a:t> </a:t>
            </a:r>
            <a:r>
              <a:rPr sz="1588" spc="-4" dirty="0">
                <a:latin typeface="Lucida Console"/>
                <a:cs typeface="Lucida Console"/>
              </a:rPr>
              <a:t>sec</a:t>
            </a:r>
            <a:endParaRPr sz="1588">
              <a:latin typeface="Lucida Console"/>
              <a:cs typeface="Lucida Console"/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6476819" y="4003862"/>
            <a:ext cx="3965943" cy="15059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Peaks in frequency domain (left) correspond to an oscillatory component in time domain (above)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52651" y="546848"/>
            <a:ext cx="7886700" cy="77871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(De) Composing a signal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37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14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Think of music…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C0FF62-CCF5-4389-B315-C53047E05C85}"/>
              </a:ext>
            </a:extLst>
          </p:cNvPr>
          <p:cNvSpPr/>
          <p:nvPr/>
        </p:nvSpPr>
        <p:spPr>
          <a:xfrm>
            <a:off x="1666409" y="3019332"/>
            <a:ext cx="3835682" cy="2768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18A7F0D-48AD-4DDD-9C9D-BEAB279B75F1}"/>
              </a:ext>
            </a:extLst>
          </p:cNvPr>
          <p:cNvSpPr/>
          <p:nvPr/>
        </p:nvSpPr>
        <p:spPr>
          <a:xfrm>
            <a:off x="6027531" y="3021890"/>
            <a:ext cx="4366661" cy="2502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3A377-DD52-4B10-BBF9-68E19F4CF682}"/>
              </a:ext>
            </a:extLst>
          </p:cNvPr>
          <p:cNvSpPr txBox="1"/>
          <p:nvPr/>
        </p:nvSpPr>
        <p:spPr>
          <a:xfrm>
            <a:off x="7315200" y="2404745"/>
            <a:ext cx="15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AFC7D-3C5D-4A5A-A9E0-F83759C96394}"/>
              </a:ext>
            </a:extLst>
          </p:cNvPr>
          <p:cNvSpPr txBox="1"/>
          <p:nvPr/>
        </p:nvSpPr>
        <p:spPr>
          <a:xfrm>
            <a:off x="418950" y="3167390"/>
            <a:ext cx="225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1A30D-CD5C-4C9E-BD94-B5528AE9AF8F}"/>
              </a:ext>
            </a:extLst>
          </p:cNvPr>
          <p:cNvSpPr txBox="1"/>
          <p:nvPr/>
        </p:nvSpPr>
        <p:spPr>
          <a:xfrm>
            <a:off x="418950" y="4301825"/>
            <a:ext cx="225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8588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3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ustom 1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BA50C21B-62F0-4C6C-8223-01A5E9931563}" vid="{CDD22B9E-5F9C-4DB6-8A68-36A32D7E54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Words>1560</Words>
  <Application>Microsoft Office PowerPoint</Application>
  <PresentationFormat>Widescreen</PresentationFormat>
  <Paragraphs>252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Geneva</vt:lpstr>
      <vt:lpstr>Georgia</vt:lpstr>
      <vt:lpstr>Lucida Console</vt:lpstr>
      <vt:lpstr>Microsoft Sans Serif</vt:lpstr>
      <vt:lpstr>Times</vt:lpstr>
      <vt:lpstr>Times New Roman</vt:lpstr>
      <vt:lpstr>Wingdings</vt:lpstr>
      <vt:lpstr>Wingdings 2</vt:lpstr>
      <vt:lpstr>Theme3</vt:lpstr>
      <vt:lpstr>Office Theme</vt:lpstr>
      <vt:lpstr>Balance</vt:lpstr>
      <vt:lpstr>Introduction to EEG Processing Part II</vt:lpstr>
      <vt:lpstr>Matlab Code on Github: https://github.com/ssheldo/EEG_process_talk</vt:lpstr>
      <vt:lpstr>PowerPoint Presentation</vt:lpstr>
      <vt:lpstr>Time-Frequency Analysis</vt:lpstr>
      <vt:lpstr>(De) Composing a signal</vt:lpstr>
      <vt:lpstr>PowerPoint Presentation</vt:lpstr>
      <vt:lpstr>(De) Composing a signal</vt:lpstr>
      <vt:lpstr>(De) Composing a signal</vt:lpstr>
      <vt:lpstr>Think of music…</vt:lpstr>
      <vt:lpstr>PowerPoint Presentation</vt:lpstr>
      <vt:lpstr>PowerPoint Presentation</vt:lpstr>
      <vt:lpstr>Fourier Analysis</vt:lpstr>
      <vt:lpstr>Fourier Analysis</vt:lpstr>
      <vt:lpstr>Phase and the “Imaginary” Component</vt:lpstr>
      <vt:lpstr>Phase and the “Imaginary” Component</vt:lpstr>
      <vt:lpstr>PowerPoint Presentation</vt:lpstr>
      <vt:lpstr>PowerPoint Presentation</vt:lpstr>
      <vt:lpstr>FFT and IFFT examples</vt:lpstr>
      <vt:lpstr>FFT and IFFT examples</vt:lpstr>
      <vt:lpstr>FFT and IFFT examples</vt:lpstr>
      <vt:lpstr>FFT and IFFT examples</vt:lpstr>
      <vt:lpstr>Problem with FFT</vt:lpstr>
      <vt:lpstr>Thank You!</vt:lpstr>
      <vt:lpstr>PowerPoint Presentation</vt:lpstr>
      <vt:lpstr>Fundamental Principle #1</vt:lpstr>
      <vt:lpstr>Analogy: Money</vt:lpstr>
      <vt:lpstr>Time-Frequency Analysis</vt:lpstr>
      <vt:lpstr>What’s the problem with that?</vt:lpstr>
      <vt:lpstr>What would we want?</vt:lpstr>
      <vt:lpstr>What would we want?</vt:lpstr>
      <vt:lpstr>What would we want?</vt:lpstr>
      <vt:lpstr>What is this talk about?</vt:lpstr>
      <vt:lpstr>How to make a Morlet wavelet</vt:lpstr>
      <vt:lpstr>PowerPoint Presentation</vt:lpstr>
      <vt:lpstr>Wavelet  Convolution as a  Bandpass Filter</vt:lpstr>
      <vt:lpstr>PowerPoint Presentation</vt:lpstr>
      <vt:lpstr>PowerPoint Presentation</vt:lpstr>
      <vt:lpstr>Some Basics of Neuroscience</vt:lpstr>
      <vt:lpstr>Some Basics of Neuroscience</vt:lpstr>
      <vt:lpstr>Some Basics of Neuroscience</vt:lpstr>
      <vt:lpstr>Some Basics of Neuroscience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Sheldon</dc:creator>
  <cp:lastModifiedBy>Sarah Sheldon</cp:lastModifiedBy>
  <cp:revision>68</cp:revision>
  <dcterms:created xsi:type="dcterms:W3CDTF">2019-03-08T03:30:42Z</dcterms:created>
  <dcterms:modified xsi:type="dcterms:W3CDTF">2019-03-20T19:13:11Z</dcterms:modified>
</cp:coreProperties>
</file>